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57" r:id="rId4"/>
    <p:sldMasterId id="2147483664"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Lst>
  <p:sldSz cy="6858000" cx="12192000"/>
  <p:notesSz cx="6858000" cy="9144000"/>
  <p:embeddedFontLst>
    <p:embeddedFont>
      <p:font typeface="Inter"/>
      <p:regular r:id="rId20"/>
      <p:bold r:id="rId21"/>
    </p:embeddedFont>
    <p:embeddedFont>
      <p:font typeface="Roboto Condensed"/>
      <p:regular r:id="rId22"/>
      <p:bold r:id="rId23"/>
      <p:italic r:id="rId24"/>
      <p:boldItalic r:id="rId25"/>
    </p:embeddedFont>
    <p:embeddedFont>
      <p:font typeface="Inter Black"/>
      <p:bold r:id="rId26"/>
    </p:embeddedFont>
    <p:embeddedFont>
      <p:font typeface="Open Sans"/>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1" roundtripDataSignature="AMtx7mgMq9YJY+BpcTWfdgF6KUaEucIRk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Inter-regular.fntdata"/><Relationship Id="rId22" Type="http://schemas.openxmlformats.org/officeDocument/2006/relationships/font" Target="fonts/RobotoCondensed-regular.fntdata"/><Relationship Id="rId21" Type="http://schemas.openxmlformats.org/officeDocument/2006/relationships/font" Target="fonts/Inter-bold.fntdata"/><Relationship Id="rId24" Type="http://schemas.openxmlformats.org/officeDocument/2006/relationships/font" Target="fonts/RobotoCondensed-italic.fntdata"/><Relationship Id="rId23" Type="http://schemas.openxmlformats.org/officeDocument/2006/relationships/font" Target="fonts/RobotoCondensed-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3.xml"/><Relationship Id="rId26" Type="http://schemas.openxmlformats.org/officeDocument/2006/relationships/font" Target="fonts/InterBlack-bold.fntdata"/><Relationship Id="rId25" Type="http://schemas.openxmlformats.org/officeDocument/2006/relationships/font" Target="fonts/RobotoCondensed-boldItalic.fntdata"/><Relationship Id="rId28" Type="http://schemas.openxmlformats.org/officeDocument/2006/relationships/font" Target="fonts/OpenSans-bold.fntdata"/><Relationship Id="rId27" Type="http://schemas.openxmlformats.org/officeDocument/2006/relationships/font" Target="fonts/OpenSans-regular.fntdata"/><Relationship Id="rId5" Type="http://schemas.openxmlformats.org/officeDocument/2006/relationships/slideMaster" Target="slideMasters/slideMaster3.xml"/><Relationship Id="rId6" Type="http://schemas.openxmlformats.org/officeDocument/2006/relationships/notesMaster" Target="notesMasters/notesMaster1.xml"/><Relationship Id="rId29" Type="http://schemas.openxmlformats.org/officeDocument/2006/relationships/font" Target="fonts/OpenSans-italic.fntdata"/><Relationship Id="rId7" Type="http://schemas.openxmlformats.org/officeDocument/2006/relationships/slide" Target="slides/slide1.xml"/><Relationship Id="rId8" Type="http://schemas.openxmlformats.org/officeDocument/2006/relationships/slide" Target="slides/slide2.xml"/><Relationship Id="rId31" Type="http://customschemas.google.com/relationships/presentationmetadata" Target="metadata"/><Relationship Id="rId30" Type="http://schemas.openxmlformats.org/officeDocument/2006/relationships/font" Target="fonts/OpenSans-bold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US"/>
              <a:t>This presentation is being presented by WEX. My name is ____________ and I am happy to be here with you today! </a:t>
            </a:r>
            <a:endParaRPr/>
          </a:p>
          <a:p>
            <a:pPr indent="0" lvl="0" marL="0" rtl="0" algn="l">
              <a:lnSpc>
                <a:spcPct val="100000"/>
              </a:lnSpc>
              <a:spcBef>
                <a:spcPts val="0"/>
              </a:spcBef>
              <a:spcAft>
                <a:spcPts val="0"/>
              </a:spcAft>
              <a:buSzPts val="1100"/>
              <a:buNone/>
            </a:pPr>
            <a:r>
              <a:t/>
            </a:r>
            <a:endParaRPr/>
          </a:p>
        </p:txBody>
      </p:sp>
      <p:sp>
        <p:nvSpPr>
          <p:cNvPr id="128" name="Google Shape;128;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5" name="Google Shape;225;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Now let’s end with a highlight of how you can access all of your accounts with us– </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You can get access to information about your account by logging into your online account, downloading the WEX Benefits mobile app or calling our Participant Services department. </a:t>
            </a:r>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6" name="Google Shape;236;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The WEX mobile app provides you with quick easy access to your online account. After logging in the first time, you can set up fingerprint access right from your phone. </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Other great features include: </a:t>
            </a:r>
            <a:endParaRPr/>
          </a:p>
          <a:p>
            <a:pPr indent="-181240" lvl="0" marL="181240" marR="0" rtl="0" algn="l">
              <a:lnSpc>
                <a:spcPct val="100000"/>
              </a:lnSpc>
              <a:spcBef>
                <a:spcPts val="0"/>
              </a:spcBef>
              <a:spcAft>
                <a:spcPts val="0"/>
              </a:spcAft>
              <a:buClr>
                <a:srgbClr val="000000"/>
              </a:buClr>
              <a:buSzPts val="1200"/>
              <a:buFont typeface="Arial"/>
              <a:buChar char="•"/>
            </a:pPr>
            <a:r>
              <a:rPr b="0" i="0" lang="en-US" sz="1200" u="none" cap="none" strike="noStrike">
                <a:solidFill>
                  <a:srgbClr val="000000"/>
                </a:solidFill>
                <a:latin typeface="Calibri"/>
                <a:ea typeface="Calibri"/>
                <a:cs typeface="Calibri"/>
                <a:sym typeface="Calibri"/>
              </a:rPr>
              <a:t>An eligible expense scanner – scan barcodes of items to see if they qualify as an eligible expense. </a:t>
            </a:r>
            <a:r>
              <a:rPr b="1" i="1" lang="en-US" sz="1200" u="none" cap="none" strike="noStrike">
                <a:solidFill>
                  <a:srgbClr val="000000"/>
                </a:solidFill>
                <a:latin typeface="Calibri"/>
                <a:ea typeface="Calibri"/>
                <a:cs typeface="Calibri"/>
                <a:sym typeface="Calibri"/>
              </a:rPr>
              <a:t>{Some employers have disabled this feature, check before including this line}</a:t>
            </a:r>
            <a:endParaRPr/>
          </a:p>
          <a:p>
            <a:pPr indent="-181240" lvl="0" marL="181240" marR="0" rtl="0" algn="l">
              <a:lnSpc>
                <a:spcPct val="100000"/>
              </a:lnSpc>
              <a:spcBef>
                <a:spcPts val="0"/>
              </a:spcBef>
              <a:spcAft>
                <a:spcPts val="0"/>
              </a:spcAft>
              <a:buClr>
                <a:srgbClr val="000000"/>
              </a:buClr>
              <a:buSzPts val="1200"/>
              <a:buFont typeface="Arial"/>
              <a:buChar char="•"/>
            </a:pPr>
            <a:r>
              <a:rPr b="0" i="0" lang="en-US" sz="1200" u="none" cap="none" strike="noStrike">
                <a:solidFill>
                  <a:srgbClr val="000000"/>
                </a:solidFill>
                <a:latin typeface="Calibri"/>
                <a:ea typeface="Calibri"/>
                <a:cs typeface="Calibri"/>
                <a:sym typeface="Calibri"/>
              </a:rPr>
              <a:t>Take a photo of your explanation of benefits or itemized receipt in order to submit documentation for any outstanding claims. This saves a ton of time since you don’t have to scan an email receipt and upload it manually. </a:t>
            </a:r>
            <a:endParaRPr/>
          </a:p>
          <a:p>
            <a:pPr indent="-181240" lvl="0" marL="181240" marR="0" rtl="0" algn="l">
              <a:lnSpc>
                <a:spcPct val="100000"/>
              </a:lnSpc>
              <a:spcBef>
                <a:spcPts val="0"/>
              </a:spcBef>
              <a:spcAft>
                <a:spcPts val="0"/>
              </a:spcAft>
              <a:buClr>
                <a:srgbClr val="000000"/>
              </a:buClr>
              <a:buSzPts val="1200"/>
              <a:buFont typeface="Arial"/>
              <a:buChar char="•"/>
            </a:pPr>
            <a:r>
              <a:rPr b="0" i="0" lang="en-US" sz="1200" u="none" cap="none" strike="noStrike">
                <a:solidFill>
                  <a:srgbClr val="000000"/>
                </a:solidFill>
                <a:latin typeface="Calibri"/>
                <a:ea typeface="Calibri"/>
                <a:cs typeface="Calibri"/>
                <a:sym typeface="Calibri"/>
              </a:rPr>
              <a:t>Easily check your account balance while standing in line at the store, making it easy to decide if I want to use my HRA dollars to cover a purchase.</a:t>
            </a:r>
            <a:endParaRPr b="0" i="0" sz="1200" u="none" cap="none" strike="noStrike">
              <a:solidFill>
                <a:srgbClr val="000000"/>
              </a:solidFill>
              <a:latin typeface="Calibri"/>
              <a:ea typeface="Calibri"/>
              <a:cs typeface="Calibri"/>
              <a:sym typeface="Calibri"/>
            </a:endParaRPr>
          </a:p>
        </p:txBody>
      </p:sp>
      <p:sp>
        <p:nvSpPr>
          <p:cNvPr id="237" name="Google Shape;237;p31: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6" name="Google Shape;246;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Our participant services team is available to you Monday through Friday from 6 am to 9 pm Central time</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You have a variety of options when contacting us. </a:t>
            </a:r>
            <a:endParaRPr/>
          </a:p>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You can use the CHAT feature from our website </a:t>
            </a:r>
            <a:r>
              <a:rPr b="1" i="0" lang="en-US" sz="1200" u="none" cap="none" strike="noStrike">
                <a:solidFill>
                  <a:srgbClr val="000000"/>
                </a:solidFill>
                <a:latin typeface="Calibri"/>
                <a:ea typeface="Calibri"/>
                <a:cs typeface="Calibri"/>
                <a:sym typeface="Calibri"/>
              </a:rPr>
              <a:t>by logging into your online account.</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You can email us </a:t>
            </a:r>
            <a:endParaRPr/>
          </a:p>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Or call us and check your balance using the automated system.</a:t>
            </a:r>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3" name="Google Shape;263;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Arial"/>
                <a:ea typeface="Arial"/>
                <a:cs typeface="Arial"/>
                <a:sym typeface="Arial"/>
              </a:rPr>
              <a:t>During our presentation today, </a:t>
            </a:r>
            <a:r>
              <a:rPr lang="en-US">
                <a:solidFill>
                  <a:schemeClr val="dk1"/>
                </a:solidFill>
              </a:rPr>
              <a:t>I will</a:t>
            </a:r>
            <a:r>
              <a:rPr b="0" i="0" lang="en-US" sz="1100" u="none" cap="none" strike="noStrike">
                <a:solidFill>
                  <a:schemeClr val="dk1"/>
                </a:solidFill>
                <a:latin typeface="Arial"/>
                <a:ea typeface="Arial"/>
                <a:cs typeface="Arial"/>
                <a:sym typeface="Arial"/>
              </a:rPr>
              <a:t> be reviewing what a health reimbursement arrangement, or HRA, is and why you should consider enrolling in an HRA.</a:t>
            </a:r>
            <a:endParaRPr/>
          </a:p>
        </p:txBody>
      </p:sp>
      <p:sp>
        <p:nvSpPr>
          <p:cNvPr id="133" name="Google Shape;133;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8" name="Google Shape;138;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A health reimbursement arrangement (or HRA) is a benefits plan that reimburses you for eligible expenses to help offset costs not covered by your group health plan. </a:t>
            </a:r>
            <a:endParaRPr/>
          </a:p>
          <a:p>
            <a:pPr indent="0" lvl="0" marL="0" marR="0" rtl="0" algn="l">
              <a:lnSpc>
                <a:spcPct val="100000"/>
              </a:lnSpc>
              <a:spcBef>
                <a:spcPts val="0"/>
              </a:spcBef>
              <a:spcAft>
                <a:spcPts val="0"/>
              </a:spcAft>
              <a:buClr>
                <a:srgbClr val="000000"/>
              </a:buClr>
              <a:buSzPts val="1200"/>
              <a:buFont typeface="Calibri"/>
              <a:buNone/>
            </a:pPr>
            <a:r>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What makes an HRA different from a Health Savings Account or a Flexible Spending Account is that an HRA is entirely funded by your employer. Because of this, your involvement in an HRA does not count against your taxable income.</a:t>
            </a:r>
            <a:endParaRPr/>
          </a:p>
          <a:p>
            <a:pPr indent="0" lvl="0" marL="0" marR="0" rtl="0" algn="l">
              <a:lnSpc>
                <a:spcPct val="100000"/>
              </a:lnSpc>
              <a:spcBef>
                <a:spcPts val="0"/>
              </a:spcBef>
              <a:spcAft>
                <a:spcPts val="0"/>
              </a:spcAft>
              <a:buClr>
                <a:srgbClr val="000000"/>
              </a:buClr>
              <a:buSzPts val="1200"/>
              <a:buFont typeface="Calibri"/>
              <a:buNone/>
            </a:pPr>
            <a:r>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After your employer contributes funds to your HRA, you can start spending those funds on eligible expenses, set by your employer’s plan design.</a:t>
            </a:r>
            <a:endParaRPr/>
          </a:p>
          <a:p>
            <a:pPr indent="0" lvl="0" marL="0" marR="0" rtl="0" algn="l">
              <a:lnSpc>
                <a:spcPct val="100000"/>
              </a:lnSpc>
              <a:spcBef>
                <a:spcPts val="0"/>
              </a:spcBef>
              <a:spcAft>
                <a:spcPts val="0"/>
              </a:spcAft>
              <a:buClr>
                <a:srgbClr val="000000"/>
              </a:buClr>
              <a:buSzPts val="1200"/>
              <a:buFont typeface="Calibri"/>
              <a:buNone/>
            </a:pPr>
            <a:r>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Unused amounts cannot be cashed out. Your employer may have a rollover amount, where a portion of the funds can be carried over to the next year’s plan.</a:t>
            </a:r>
            <a:endParaRPr/>
          </a:p>
          <a:p>
            <a:pPr indent="0" lvl="0" marL="0" marR="0" rtl="0" algn="l">
              <a:lnSpc>
                <a:spcPct val="100000"/>
              </a:lnSpc>
              <a:spcBef>
                <a:spcPts val="0"/>
              </a:spcBef>
              <a:spcAft>
                <a:spcPts val="0"/>
              </a:spcAft>
              <a:buClr>
                <a:srgbClr val="000000"/>
              </a:buClr>
              <a:buSzPts val="1200"/>
              <a:buFont typeface="Calibri"/>
              <a:buNone/>
            </a:pPr>
            <a:r>
              <a:t/>
            </a:r>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4" name="Google Shape;174;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Because HRAs are so customizable, no two plans look the same! Here are some of the ways your employer could customize the design of an HRA. </a:t>
            </a:r>
            <a:endParaRPr/>
          </a:p>
          <a:p>
            <a:pPr indent="0" lvl="0" marL="0" marR="0" rtl="0" algn="l">
              <a:lnSpc>
                <a:spcPct val="100000"/>
              </a:lnSpc>
              <a:spcBef>
                <a:spcPts val="0"/>
              </a:spcBef>
              <a:spcAft>
                <a:spcPts val="0"/>
              </a:spcAft>
              <a:buClr>
                <a:srgbClr val="000000"/>
              </a:buClr>
              <a:buSzPts val="1200"/>
              <a:buFont typeface="Calibri"/>
              <a:buNone/>
            </a:pPr>
            <a:r>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Your employer has control over how much they contribute to the plan and whether any funds carry over to the next plan year. </a:t>
            </a:r>
            <a:endParaRPr/>
          </a:p>
          <a:p>
            <a:pPr indent="0" lvl="0" marL="0" marR="0" rtl="0" algn="l">
              <a:lnSpc>
                <a:spcPct val="100000"/>
              </a:lnSpc>
              <a:spcBef>
                <a:spcPts val="0"/>
              </a:spcBef>
              <a:spcAft>
                <a:spcPts val="0"/>
              </a:spcAft>
              <a:buClr>
                <a:srgbClr val="000000"/>
              </a:buClr>
              <a:buSzPts val="1200"/>
              <a:buFont typeface="Calibri"/>
              <a:buNone/>
            </a:pPr>
            <a:r>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Your employer also determines when contributions become available. This could be 100% at the beginning of the plan year, scheduled throughout the year, or after criteria has been met, like hitting a deductible. </a:t>
            </a:r>
            <a:endParaRPr/>
          </a:p>
          <a:p>
            <a:pPr indent="0" lvl="0" marL="0" marR="0" rtl="0" algn="l">
              <a:lnSpc>
                <a:spcPct val="100000"/>
              </a:lnSpc>
              <a:spcBef>
                <a:spcPts val="0"/>
              </a:spcBef>
              <a:spcAft>
                <a:spcPts val="0"/>
              </a:spcAft>
              <a:buClr>
                <a:srgbClr val="000000"/>
              </a:buClr>
              <a:buSzPts val="1200"/>
              <a:buFont typeface="Calibri"/>
              <a:buNone/>
            </a:pPr>
            <a:r>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Your employer also determines the expenses eligible for reimbursement. Depending on the HRA’s eligible expenses, you may or may not be able to participate in a Health Savings Account (HSA). </a:t>
            </a:r>
            <a:endParaRPr/>
          </a:p>
          <a:p>
            <a:pPr indent="0" lvl="0" marL="0" marR="0" rtl="0" algn="l">
              <a:lnSpc>
                <a:spcPct val="100000"/>
              </a:lnSpc>
              <a:spcBef>
                <a:spcPts val="0"/>
              </a:spcBef>
              <a:spcAft>
                <a:spcPts val="0"/>
              </a:spcAft>
              <a:buClr>
                <a:srgbClr val="000000"/>
              </a:buClr>
              <a:buSzPts val="1200"/>
              <a:buFont typeface="Calibri"/>
              <a:buNone/>
            </a:pPr>
            <a:r>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Be sure to ask a representative from your human resources team for the specifics of your HRA plan.</a:t>
            </a:r>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2" name="Google Shape;182;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***Insert eligible expenses for this client’s specific HRA</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Your employer also determines what expenses are eligible for reimbursement. Check out the list on the screen to see some of the items eligible for reimbursement through your HRA. </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0" name="Google Shape;190;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b="0" i="1" lang="en-US" sz="1100" u="none" cap="none" strike="noStrike">
                <a:solidFill>
                  <a:srgbClr val="000000"/>
                </a:solidFill>
                <a:latin typeface="Arial"/>
                <a:ea typeface="Arial"/>
                <a:cs typeface="Arial"/>
                <a:sym typeface="Arial"/>
              </a:rPr>
              <a:t>****If the client has a threshold HRA can use this slide and modify to what your client has.</a:t>
            </a:r>
            <a:endParaRPr b="0" i="1" sz="1200"/>
          </a:p>
          <a:p>
            <a:pPr indent="0" lvl="0" marL="15875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0" lvl="0" marL="158750" rtl="0" algn="l">
              <a:lnSpc>
                <a:spcPct val="100000"/>
              </a:lnSpc>
              <a:spcBef>
                <a:spcPts val="0"/>
              </a:spcBef>
              <a:spcAft>
                <a:spcPts val="0"/>
              </a:spcAft>
              <a:buSzPts val="1100"/>
              <a:buNone/>
            </a:pPr>
            <a:r>
              <a:rPr b="0" i="0" lang="en-US" sz="1100" u="none" cap="none" strike="noStrike">
                <a:solidFill>
                  <a:srgbClr val="000000"/>
                </a:solidFill>
                <a:latin typeface="Arial"/>
                <a:ea typeface="Arial"/>
                <a:cs typeface="Arial"/>
                <a:sym typeface="Arial"/>
              </a:rPr>
              <a:t>Your employer has designed your HRA with a threshold. It works like this: you pay the first portion of your healthcare expenses, up to an amount pre-determined by your employer. This is called the deductible. After the deductible has been paid, the HRA picks up the remainder. </a:t>
            </a:r>
            <a:endParaRPr/>
          </a:p>
          <a:p>
            <a:pPr indent="0" lvl="0" marL="15875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0" lvl="0" marL="158750" rtl="0" algn="l">
              <a:lnSpc>
                <a:spcPct val="100000"/>
              </a:lnSpc>
              <a:spcBef>
                <a:spcPts val="0"/>
              </a:spcBef>
              <a:spcAft>
                <a:spcPts val="0"/>
              </a:spcAft>
              <a:buSzPts val="1100"/>
              <a:buNone/>
            </a:pPr>
            <a:r>
              <a:rPr b="0" i="0" lang="en-US" sz="1100" u="none" cap="none" strike="noStrike">
                <a:solidFill>
                  <a:srgbClr val="000000"/>
                </a:solidFill>
                <a:latin typeface="Arial"/>
                <a:ea typeface="Arial"/>
                <a:cs typeface="Arial"/>
                <a:sym typeface="Arial"/>
              </a:rPr>
              <a:t>The deductible amounts for your HRA are $</a:t>
            </a:r>
            <a:r>
              <a:rPr b="0" i="1" lang="en-US" sz="1100" u="none" cap="none" strike="noStrike">
                <a:solidFill>
                  <a:srgbClr val="000000"/>
                </a:solidFill>
                <a:latin typeface="Arial"/>
                <a:ea typeface="Arial"/>
                <a:cs typeface="Arial"/>
                <a:sym typeface="Arial"/>
              </a:rPr>
              <a:t>xxx </a:t>
            </a:r>
            <a:r>
              <a:rPr b="0" i="0" lang="en-US" sz="1100" u="none" cap="none" strike="noStrike">
                <a:solidFill>
                  <a:srgbClr val="000000"/>
                </a:solidFill>
                <a:latin typeface="Arial"/>
                <a:ea typeface="Arial"/>
                <a:cs typeface="Arial"/>
                <a:sym typeface="Arial"/>
              </a:rPr>
              <a:t>for an employee only, or $</a:t>
            </a:r>
            <a:r>
              <a:rPr b="0" i="1" lang="en-US" sz="1100" u="none" cap="none" strike="noStrike">
                <a:solidFill>
                  <a:srgbClr val="000000"/>
                </a:solidFill>
                <a:latin typeface="Arial"/>
                <a:ea typeface="Arial"/>
                <a:cs typeface="Arial"/>
                <a:sym typeface="Arial"/>
              </a:rPr>
              <a:t>xxxx</a:t>
            </a:r>
            <a:r>
              <a:rPr b="0" i="0" lang="en-US" sz="1100" u="none" cap="none" strike="noStrike">
                <a:solidFill>
                  <a:srgbClr val="000000"/>
                </a:solidFill>
                <a:latin typeface="Arial"/>
                <a:ea typeface="Arial"/>
                <a:cs typeface="Arial"/>
                <a:sym typeface="Arial"/>
              </a:rPr>
              <a:t> if your whole family is covered by the HRA.</a:t>
            </a:r>
            <a:endParaRPr b="0" sz="1200"/>
          </a:p>
          <a:p>
            <a:pPr indent="0" lvl="0" marL="158750" rtl="0" algn="l">
              <a:lnSpc>
                <a:spcPct val="100000"/>
              </a:lnSpc>
              <a:spcBef>
                <a:spcPts val="0"/>
              </a:spcBef>
              <a:spcAft>
                <a:spcPts val="0"/>
              </a:spcAft>
              <a:buSzPts val="1100"/>
              <a:buNone/>
            </a:pPr>
            <a:br>
              <a:rPr b="0" lang="en-US" sz="1200"/>
            </a:br>
            <a:br>
              <a:rPr b="0" lang="en-US" sz="1200"/>
            </a:br>
            <a:br>
              <a:rPr b="0" lang="en-US" sz="1200"/>
            </a:br>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8" name="Google Shape;198;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Font typeface="Arial"/>
              <a:buNone/>
            </a:pPr>
            <a:r>
              <a:rPr lang="en-US"/>
              <a:t>Your enrollment in any of our plans includes our free benefits debit card. This allows you to easily access your funds right from your wallet to help you minimize the amount of out of pocket spending.</a:t>
            </a:r>
            <a:endParaRPr/>
          </a:p>
          <a:p>
            <a:pPr indent="0" lvl="0" marL="0" rtl="0" algn="l">
              <a:lnSpc>
                <a:spcPct val="100000"/>
              </a:lnSpc>
              <a:spcBef>
                <a:spcPts val="0"/>
              </a:spcBef>
              <a:spcAft>
                <a:spcPts val="0"/>
              </a:spcAft>
              <a:buSzPts val="1100"/>
              <a:buFont typeface="Arial"/>
              <a:buNone/>
            </a:pPr>
            <a:r>
              <a:t/>
            </a:r>
            <a:endParaRPr sz="1100"/>
          </a:p>
          <a:p>
            <a:pPr indent="0" lvl="0" marL="0" rtl="0" algn="l">
              <a:lnSpc>
                <a:spcPct val="100000"/>
              </a:lnSpc>
              <a:spcBef>
                <a:spcPts val="0"/>
              </a:spcBef>
              <a:spcAft>
                <a:spcPts val="0"/>
              </a:spcAft>
              <a:buSzPts val="1100"/>
              <a:buFont typeface="Arial"/>
              <a:buNone/>
            </a:pPr>
            <a:r>
              <a:rPr lang="en-US" sz="1100"/>
              <a:t>If you already have our debit card, they are good for </a:t>
            </a:r>
            <a:r>
              <a:rPr lang="en-US"/>
              <a:t>three</a:t>
            </a:r>
            <a:r>
              <a:rPr lang="en-US" sz="1100"/>
              <a:t> years, so if you received one within the last </a:t>
            </a:r>
            <a:r>
              <a:rPr lang="en-US"/>
              <a:t>two </a:t>
            </a:r>
            <a:r>
              <a:rPr lang="en-US" sz="1100"/>
              <a:t>years you will not get a new one again next year. We will mail you a new debit card 90 days before the expiration date of your current debit card. All new cards will be good for </a:t>
            </a:r>
            <a:r>
              <a:rPr lang="en-US"/>
              <a:t>four</a:t>
            </a:r>
            <a:r>
              <a:rPr lang="en-US" sz="1100"/>
              <a:t> years. </a:t>
            </a:r>
            <a:endParaRPr/>
          </a:p>
          <a:p>
            <a:pPr indent="0" lvl="0" marL="0" rtl="0" algn="l">
              <a:lnSpc>
                <a:spcPct val="100000"/>
              </a:lnSpc>
              <a:spcBef>
                <a:spcPts val="0"/>
              </a:spcBef>
              <a:spcAft>
                <a:spcPts val="0"/>
              </a:spcAft>
              <a:buSzPts val="1100"/>
              <a:buFont typeface="Arial"/>
              <a:buNone/>
            </a:pPr>
            <a:r>
              <a:t/>
            </a:r>
            <a:endParaRPr/>
          </a:p>
          <a:p>
            <a:pPr indent="0" lvl="0" marL="0" rtl="0" algn="l">
              <a:lnSpc>
                <a:spcPct val="100000"/>
              </a:lnSpc>
              <a:spcBef>
                <a:spcPts val="0"/>
              </a:spcBef>
              <a:spcAft>
                <a:spcPts val="0"/>
              </a:spcAft>
              <a:buSzPts val="1100"/>
              <a:buFont typeface="Arial"/>
              <a:buNone/>
            </a:pPr>
            <a:r>
              <a:rPr lang="en-US"/>
              <a:t>Regardless if you are enrolled in an HRA or another of our benefit plans, you will use the same card. </a:t>
            </a:r>
            <a:endParaRPr/>
          </a:p>
          <a:p>
            <a:pPr indent="0" lvl="0" marL="0" rtl="0" algn="l">
              <a:lnSpc>
                <a:spcPct val="100000"/>
              </a:lnSpc>
              <a:spcBef>
                <a:spcPts val="0"/>
              </a:spcBef>
              <a:spcAft>
                <a:spcPts val="0"/>
              </a:spcAft>
              <a:buSzPts val="1100"/>
              <a:buFont typeface="Arial"/>
              <a:buNone/>
            </a:pPr>
            <a:r>
              <a:t/>
            </a:r>
            <a:endParaRPr/>
          </a:p>
          <a:p>
            <a:pPr indent="0" lvl="0" marL="0" rtl="0" algn="l">
              <a:lnSpc>
                <a:spcPct val="100000"/>
              </a:lnSpc>
              <a:spcBef>
                <a:spcPts val="0"/>
              </a:spcBef>
              <a:spcAft>
                <a:spcPts val="0"/>
              </a:spcAft>
              <a:buSzPts val="1100"/>
              <a:buFont typeface="Arial"/>
              <a:buNone/>
            </a:pPr>
            <a:r>
              <a:rPr lang="en-US"/>
              <a:t>If your card is lost or stolen, you can order a new card free of charge from the benefits mobile app or by going through your online account. </a:t>
            </a:r>
            <a:endParaRPr/>
          </a:p>
          <a:p>
            <a:pPr indent="0" lvl="0" marL="0" rtl="0" algn="l">
              <a:lnSpc>
                <a:spcPct val="100000"/>
              </a:lnSpc>
              <a:spcBef>
                <a:spcPts val="0"/>
              </a:spcBef>
              <a:spcAft>
                <a:spcPts val="0"/>
              </a:spcAft>
              <a:buSzPts val="1100"/>
              <a:buFont typeface="Arial"/>
              <a:buNone/>
            </a:pPr>
            <a:r>
              <a:t/>
            </a:r>
            <a:endParaRPr/>
          </a:p>
          <a:p>
            <a:pPr indent="0" lvl="0" marL="0" rtl="0" algn="l">
              <a:lnSpc>
                <a:spcPct val="100000"/>
              </a:lnSpc>
              <a:spcBef>
                <a:spcPts val="0"/>
              </a:spcBef>
              <a:spcAft>
                <a:spcPts val="0"/>
              </a:spcAft>
              <a:buSzPts val="1100"/>
              <a:buFont typeface="Arial"/>
              <a:buNone/>
            </a:pPr>
            <a:r>
              <a:rPr lang="en-US"/>
              <a:t>You can request a WEX benefits debit card for your dependents and/or spouse. First ensure they are added to your online account. You can do that by going to the Profile section of your online account. Once they are added you can select Banking/Cards and request a card for each dependent. A dependent must be 18 years of age or older to receive a debit card. </a:t>
            </a:r>
            <a:endParaRPr/>
          </a:p>
          <a:p>
            <a:pPr indent="0" lvl="0" marL="0" marR="0" rtl="0" algn="l">
              <a:lnSpc>
                <a:spcPct val="100000"/>
              </a:lnSpc>
              <a:spcBef>
                <a:spcPts val="0"/>
              </a:spcBef>
              <a:spcAft>
                <a:spcPts val="0"/>
              </a:spcAft>
              <a:buClr>
                <a:srgbClr val="000000"/>
              </a:buClr>
              <a:buSzPts val="1100"/>
              <a:buFont typeface="Arial"/>
              <a:buNone/>
            </a:pPr>
            <a:r>
              <a:t/>
            </a:r>
            <a:endParaRPr sz="1100"/>
          </a:p>
          <a:p>
            <a:pPr indent="0" lvl="0" marL="0" marR="0" rtl="0" algn="l">
              <a:lnSpc>
                <a:spcPct val="100000"/>
              </a:lnSpc>
              <a:spcBef>
                <a:spcPts val="0"/>
              </a:spcBef>
              <a:spcAft>
                <a:spcPts val="0"/>
              </a:spcAft>
              <a:buClr>
                <a:srgbClr val="000000"/>
              </a:buClr>
              <a:buSzPts val="1100"/>
              <a:buFont typeface="Arial"/>
              <a:buNone/>
            </a:pPr>
            <a:r>
              <a:rPr lang="en-US" sz="1100"/>
              <a:t>The WEX Benefits Debit Card is the most common way that claims against your HRA are filed. </a:t>
            </a:r>
            <a:endParaRPr sz="11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5" name="Google Shape;205;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Calibri"/>
              <a:buNone/>
            </a:pPr>
            <a:r>
              <a:rPr lang="en-US" sz="1200">
                <a:latin typeface="Calibri"/>
                <a:ea typeface="Calibri"/>
                <a:cs typeface="Calibri"/>
                <a:sym typeface="Calibri"/>
              </a:rPr>
              <a:t>Let's</a:t>
            </a:r>
            <a:r>
              <a:rPr b="0" i="0" lang="en-US" sz="1200" u="none" cap="none" strike="noStrike">
                <a:solidFill>
                  <a:srgbClr val="000000"/>
                </a:solidFill>
                <a:latin typeface="Calibri"/>
                <a:ea typeface="Calibri"/>
                <a:cs typeface="Calibri"/>
                <a:sym typeface="Calibri"/>
              </a:rPr>
              <a:t> talk a bit about documentation! </a:t>
            </a:r>
            <a:r>
              <a:rPr b="0" i="1" lang="en-US" sz="1200" u="none" cap="none" strike="noStrike">
                <a:solidFill>
                  <a:srgbClr val="000000"/>
                </a:solidFill>
                <a:latin typeface="Calibri"/>
                <a:ea typeface="Calibri"/>
                <a:cs typeface="Calibri"/>
                <a:sym typeface="Calibri"/>
              </a:rPr>
              <a:t>(say jokingly) </a:t>
            </a:r>
            <a:r>
              <a:rPr b="0" i="0" lang="en-US" sz="1200" u="none" cap="none" strike="noStrike">
                <a:solidFill>
                  <a:srgbClr val="000000"/>
                </a:solidFill>
                <a:latin typeface="Calibri"/>
                <a:ea typeface="Calibri"/>
                <a:cs typeface="Calibri"/>
                <a:sym typeface="Calibri"/>
              </a:rPr>
              <a:t>Everyone loves providing documentation, right? </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Now, there are instances where we will reach out to you requesting documentation for your debit card purchase. This is not because we want to keep bothering you, it is because it is an IRS regulation.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Also, if you are submitting a claim via your mobile app, your online account or manually via the mail the best form of receipt or documentation is an Explanation of Benefits as it contains all of the necessary information for WEX to approve your claim. You receive your explanation of benefits (or EOB) from your medical, dental or vision carriers. </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Any documentation provided must contain the following information:</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a:p>
            <a:pPr indent="-171450" lvl="0" marL="171450" marR="0" rtl="0" algn="l">
              <a:lnSpc>
                <a:spcPct val="100000"/>
              </a:lnSpc>
              <a:spcBef>
                <a:spcPts val="0"/>
              </a:spcBef>
              <a:spcAft>
                <a:spcPts val="0"/>
              </a:spcAft>
              <a:buClr>
                <a:srgbClr val="000000"/>
              </a:buClr>
              <a:buSzPts val="1200"/>
              <a:buFont typeface="Calibri"/>
              <a:buChar char="-"/>
            </a:pPr>
            <a:r>
              <a:rPr b="0" i="0" lang="en-US" sz="1200" u="none" cap="none" strike="noStrike">
                <a:solidFill>
                  <a:srgbClr val="000000"/>
                </a:solidFill>
                <a:latin typeface="Calibri"/>
                <a:ea typeface="Calibri"/>
                <a:cs typeface="Calibri"/>
                <a:sym typeface="Calibri"/>
              </a:rPr>
              <a:t>When the service was received</a:t>
            </a:r>
            <a:endParaRPr/>
          </a:p>
          <a:p>
            <a:pPr indent="-171450" lvl="0" marL="171450" marR="0" rtl="0" algn="l">
              <a:lnSpc>
                <a:spcPct val="100000"/>
              </a:lnSpc>
              <a:spcBef>
                <a:spcPts val="0"/>
              </a:spcBef>
              <a:spcAft>
                <a:spcPts val="0"/>
              </a:spcAft>
              <a:buClr>
                <a:srgbClr val="000000"/>
              </a:buClr>
              <a:buSzPts val="1200"/>
              <a:buFont typeface="Calibri"/>
              <a:buChar char="-"/>
            </a:pPr>
            <a:r>
              <a:rPr b="0" i="0" lang="en-US" sz="1200" u="none" cap="none" strike="noStrike">
                <a:solidFill>
                  <a:srgbClr val="000000"/>
                </a:solidFill>
                <a:latin typeface="Calibri"/>
                <a:ea typeface="Calibri"/>
                <a:cs typeface="Calibri"/>
                <a:sym typeface="Calibri"/>
              </a:rPr>
              <a:t>Where the service was received</a:t>
            </a:r>
            <a:endParaRPr/>
          </a:p>
          <a:p>
            <a:pPr indent="-171450" lvl="0" marL="171450" marR="0" rtl="0" algn="l">
              <a:lnSpc>
                <a:spcPct val="100000"/>
              </a:lnSpc>
              <a:spcBef>
                <a:spcPts val="0"/>
              </a:spcBef>
              <a:spcAft>
                <a:spcPts val="0"/>
              </a:spcAft>
              <a:buClr>
                <a:srgbClr val="000000"/>
              </a:buClr>
              <a:buSzPts val="1200"/>
              <a:buFont typeface="Calibri"/>
              <a:buChar char="-"/>
            </a:pPr>
            <a:r>
              <a:rPr b="0" i="0" lang="en-US" sz="1200" u="none" cap="none" strike="noStrike">
                <a:solidFill>
                  <a:srgbClr val="000000"/>
                </a:solidFill>
                <a:latin typeface="Calibri"/>
                <a:ea typeface="Calibri"/>
                <a:cs typeface="Calibri"/>
                <a:sym typeface="Calibri"/>
              </a:rPr>
              <a:t>What service was received</a:t>
            </a:r>
            <a:endParaRPr/>
          </a:p>
          <a:p>
            <a:pPr indent="-171450" lvl="0" marL="171450" marR="0" rtl="0" algn="l">
              <a:lnSpc>
                <a:spcPct val="100000"/>
              </a:lnSpc>
              <a:spcBef>
                <a:spcPts val="0"/>
              </a:spcBef>
              <a:spcAft>
                <a:spcPts val="0"/>
              </a:spcAft>
              <a:buClr>
                <a:srgbClr val="000000"/>
              </a:buClr>
              <a:buSzPts val="1200"/>
              <a:buFont typeface="Calibri"/>
              <a:buChar char="-"/>
            </a:pPr>
            <a:r>
              <a:rPr b="0" i="0" lang="en-US" sz="1200" u="none" cap="none" strike="noStrike">
                <a:solidFill>
                  <a:srgbClr val="000000"/>
                </a:solidFill>
                <a:latin typeface="Calibri"/>
                <a:ea typeface="Calibri"/>
                <a:cs typeface="Calibri"/>
                <a:sym typeface="Calibri"/>
              </a:rPr>
              <a:t>The amount/cost of the service received</a:t>
            </a:r>
            <a:endParaRPr/>
          </a:p>
          <a:p>
            <a:pPr indent="-171450" lvl="0" marL="171450" marR="0" rtl="0" algn="l">
              <a:lnSpc>
                <a:spcPct val="100000"/>
              </a:lnSpc>
              <a:spcBef>
                <a:spcPts val="0"/>
              </a:spcBef>
              <a:spcAft>
                <a:spcPts val="0"/>
              </a:spcAft>
              <a:buClr>
                <a:srgbClr val="000000"/>
              </a:buClr>
              <a:buSzPts val="1200"/>
              <a:buFont typeface="Calibri"/>
              <a:buChar char="-"/>
            </a:pPr>
            <a:r>
              <a:rPr b="0" i="0" lang="en-US" sz="1200" u="none" cap="none" strike="noStrike">
                <a:solidFill>
                  <a:srgbClr val="000000"/>
                </a:solidFill>
                <a:latin typeface="Calibri"/>
                <a:ea typeface="Calibri"/>
                <a:cs typeface="Calibri"/>
                <a:sym typeface="Calibri"/>
              </a:rPr>
              <a:t>Who received the service</a:t>
            </a:r>
            <a:endParaRPr/>
          </a:p>
          <a:p>
            <a:pPr indent="-95250" lvl="0" marL="17145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4" name="Google Shape;214;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For anything you’ve paid out of pocket, you can also submit claims to be reimbursed by using your mobile app – simply login, select File a Claim and use the easy to follow steps. You can even take a picture of your explanation of benefits or itemized receipt right from your mobile phone!</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And of course you can submit a claim thru you online account by following similar steps and uploading your documentation or by submitting the </a:t>
            </a:r>
            <a:r>
              <a:rPr lang="en-US" sz="1200">
                <a:latin typeface="Calibri"/>
                <a:ea typeface="Calibri"/>
                <a:cs typeface="Calibri"/>
                <a:sym typeface="Calibri"/>
              </a:rPr>
              <a:t>Claim</a:t>
            </a:r>
            <a:r>
              <a:rPr b="0" i="0" lang="en-US" sz="1200" u="none" cap="none" strike="noStrike">
                <a:solidFill>
                  <a:srgbClr val="000000"/>
                </a:solidFill>
                <a:latin typeface="Calibri"/>
                <a:ea typeface="Calibri"/>
                <a:cs typeface="Calibri"/>
                <a:sym typeface="Calibri"/>
              </a:rPr>
              <a:t> form. </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All claims are processed within 2 business days. You can choose to be reimbursed thru direct deposit right to your bank account or have a check mailed to you. Direct deposit is provided free of charge and is a quick and easy way to get your reimbursement!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Slate Blue Arrow" type="title">
  <p:cSld name="TITLE">
    <p:bg>
      <p:bgPr>
        <a:blipFill>
          <a:blip r:embed="rId2">
            <a:alphaModFix/>
          </a:blip>
          <a:stretch>
            <a:fillRect/>
          </a:stretch>
        </a:blipFill>
      </p:bgPr>
    </p:bg>
    <p:spTree>
      <p:nvGrpSpPr>
        <p:cNvPr id="8" name="Shape 8"/>
        <p:cNvGrpSpPr/>
        <p:nvPr/>
      </p:nvGrpSpPr>
      <p:grpSpPr>
        <a:xfrm>
          <a:off x="0" y="0"/>
          <a:ext cx="0" cy="0"/>
          <a:chOff x="0" y="0"/>
          <a:chExt cx="0" cy="0"/>
        </a:xfrm>
      </p:grpSpPr>
      <p:sp>
        <p:nvSpPr>
          <p:cNvPr id="9" name="Google Shape;9;p10"/>
          <p:cNvSpPr txBox="1"/>
          <p:nvPr>
            <p:ph type="ctrTitle"/>
          </p:nvPr>
        </p:nvSpPr>
        <p:spPr>
          <a:xfrm>
            <a:off x="785446" y="1699846"/>
            <a:ext cx="5756031" cy="1903901"/>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4000"/>
              <a:buFont typeface="Inter Black"/>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 name="Google Shape;10;p10"/>
          <p:cNvSpPr txBox="1"/>
          <p:nvPr>
            <p:ph idx="1" type="subTitle"/>
          </p:nvPr>
        </p:nvSpPr>
        <p:spPr>
          <a:xfrm>
            <a:off x="785446" y="4032739"/>
            <a:ext cx="5756031" cy="1318846"/>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lt1"/>
              </a:buClr>
              <a:buSzPts val="2000"/>
              <a:buNone/>
              <a:defRPr b="0" i="0" sz="2000">
                <a:solidFill>
                  <a:schemeClr val="lt1"/>
                </a:solidFill>
                <a:latin typeface="Inter"/>
                <a:ea typeface="Inter"/>
                <a:cs typeface="Inter"/>
                <a:sym typeface="Inter"/>
              </a:defRPr>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Slate Blue Arrow" type="title">
  <p:cSld name="TITLE">
    <p:bg>
      <p:bgPr>
        <a:blipFill>
          <a:blip r:embed="rId2">
            <a:alphaModFix/>
          </a:blip>
          <a:stretch>
            <a:fillRect/>
          </a:stretch>
        </a:blipFill>
      </p:bgPr>
    </p:bg>
    <p:spTree>
      <p:nvGrpSpPr>
        <p:cNvPr id="37" name="Shape 37"/>
        <p:cNvGrpSpPr/>
        <p:nvPr/>
      </p:nvGrpSpPr>
      <p:grpSpPr>
        <a:xfrm>
          <a:off x="0" y="0"/>
          <a:ext cx="0" cy="0"/>
          <a:chOff x="0" y="0"/>
          <a:chExt cx="0" cy="0"/>
        </a:xfrm>
      </p:grpSpPr>
      <p:sp>
        <p:nvSpPr>
          <p:cNvPr id="38" name="Google Shape;38;p47"/>
          <p:cNvSpPr txBox="1"/>
          <p:nvPr>
            <p:ph type="ctrTitle"/>
          </p:nvPr>
        </p:nvSpPr>
        <p:spPr>
          <a:xfrm>
            <a:off x="785446" y="1699846"/>
            <a:ext cx="5756031" cy="1903901"/>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4000"/>
              <a:buFont typeface="Inter Black"/>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47"/>
          <p:cNvSpPr txBox="1"/>
          <p:nvPr>
            <p:ph idx="1" type="subTitle"/>
          </p:nvPr>
        </p:nvSpPr>
        <p:spPr>
          <a:xfrm>
            <a:off x="785446" y="4032739"/>
            <a:ext cx="5756031" cy="1318846"/>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lt1"/>
              </a:buClr>
              <a:buSzPts val="2000"/>
              <a:buNone/>
              <a:defRPr b="0" i="0" sz="2000">
                <a:solidFill>
                  <a:schemeClr val="lt1"/>
                </a:solidFill>
                <a:latin typeface="Inter"/>
                <a:ea typeface="Inter"/>
                <a:cs typeface="Inter"/>
                <a:sym typeface="Inter"/>
              </a:defRPr>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White Arrow">
  <p:cSld name="Title Slide - White Arrow">
    <p:bg>
      <p:bgPr>
        <a:blipFill>
          <a:blip r:embed="rId2">
            <a:alphaModFix/>
          </a:blip>
          <a:stretch>
            <a:fillRect/>
          </a:stretch>
        </a:blipFill>
      </p:bgPr>
    </p:bg>
    <p:spTree>
      <p:nvGrpSpPr>
        <p:cNvPr id="40" name="Shape 40"/>
        <p:cNvGrpSpPr/>
        <p:nvPr/>
      </p:nvGrpSpPr>
      <p:grpSpPr>
        <a:xfrm>
          <a:off x="0" y="0"/>
          <a:ext cx="0" cy="0"/>
          <a:chOff x="0" y="0"/>
          <a:chExt cx="0" cy="0"/>
        </a:xfrm>
      </p:grpSpPr>
      <p:sp>
        <p:nvSpPr>
          <p:cNvPr id="41" name="Google Shape;41;p48"/>
          <p:cNvSpPr txBox="1"/>
          <p:nvPr>
            <p:ph type="ctrTitle"/>
          </p:nvPr>
        </p:nvSpPr>
        <p:spPr>
          <a:xfrm>
            <a:off x="785446" y="1699846"/>
            <a:ext cx="5756031" cy="1903901"/>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2"/>
              </a:buClr>
              <a:buSzPts val="4000"/>
              <a:buFont typeface="Inter Black"/>
              <a:buNone/>
              <a:defRPr sz="4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48"/>
          <p:cNvSpPr txBox="1"/>
          <p:nvPr>
            <p:ph idx="1" type="subTitle"/>
          </p:nvPr>
        </p:nvSpPr>
        <p:spPr>
          <a:xfrm>
            <a:off x="785446" y="4032739"/>
            <a:ext cx="5756031" cy="1318846"/>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515151"/>
              </a:buClr>
              <a:buSzPts val="2000"/>
              <a:buNone/>
              <a:defRPr b="0" i="0" sz="2000">
                <a:solidFill>
                  <a:srgbClr val="515151"/>
                </a:solidFill>
                <a:latin typeface="Inter"/>
                <a:ea typeface="Inter"/>
                <a:cs typeface="Inter"/>
                <a:sym typeface="Inter"/>
              </a:defRPr>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White Blue Footer">
  <p:cSld name="Blank - White Blue Footer">
    <p:bg>
      <p:bgPr>
        <a:blipFill>
          <a:blip r:embed="rId2">
            <a:alphaModFix/>
          </a:blip>
          <a:stretch>
            <a:fillRect/>
          </a:stretch>
        </a:blipFill>
      </p:bgPr>
    </p:bg>
    <p:spTree>
      <p:nvGrpSpPr>
        <p:cNvPr id="43" name="Shape 43"/>
        <p:cNvGrpSpPr/>
        <p:nvPr/>
      </p:nvGrpSpPr>
      <p:grpSpPr>
        <a:xfrm>
          <a:off x="0" y="0"/>
          <a:ext cx="0" cy="0"/>
          <a:chOff x="0" y="0"/>
          <a:chExt cx="0" cy="0"/>
        </a:xfrm>
      </p:grpSpPr>
      <p:sp>
        <p:nvSpPr>
          <p:cNvPr id="44" name="Google Shape;44;p49"/>
          <p:cNvSpPr txBox="1"/>
          <p:nvPr>
            <p:ph type="ctrTitle"/>
          </p:nvPr>
        </p:nvSpPr>
        <p:spPr>
          <a:xfrm>
            <a:off x="1166446" y="564732"/>
            <a:ext cx="9859107" cy="75875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1"/>
              </a:buClr>
              <a:buSzPts val="4000"/>
              <a:buFont typeface="Inter Black"/>
              <a:buNone/>
              <a:defRPr sz="40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49"/>
          <p:cNvSpPr txBox="1"/>
          <p:nvPr>
            <p:ph idx="1" type="body"/>
          </p:nvPr>
        </p:nvSpPr>
        <p:spPr>
          <a:xfrm>
            <a:off x="1166446" y="1678327"/>
            <a:ext cx="9859107" cy="3981067"/>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chemeClr val="dk2"/>
              </a:buClr>
              <a:buSzPts val="2000"/>
              <a:buChar char="•"/>
              <a:defRPr b="0" i="0" sz="2000">
                <a:solidFill>
                  <a:schemeClr val="dk2"/>
                </a:solidFill>
                <a:latin typeface="Inter"/>
                <a:ea typeface="Inter"/>
                <a:cs typeface="Inter"/>
                <a:sym typeface="Inter"/>
              </a:defRPr>
            </a:lvl1pPr>
            <a:lvl2pPr indent="-342900" lvl="1" marL="914400" algn="l">
              <a:lnSpc>
                <a:spcPct val="90000"/>
              </a:lnSpc>
              <a:spcBef>
                <a:spcPts val="500"/>
              </a:spcBef>
              <a:spcAft>
                <a:spcPts val="0"/>
              </a:spcAft>
              <a:buClr>
                <a:schemeClr val="dk2"/>
              </a:buClr>
              <a:buSzPts val="1800"/>
              <a:buChar char="•"/>
              <a:defRPr b="0" i="0" sz="1800">
                <a:solidFill>
                  <a:schemeClr val="dk2"/>
                </a:solidFill>
                <a:latin typeface="Inter"/>
                <a:ea typeface="Inter"/>
                <a:cs typeface="Inter"/>
                <a:sym typeface="Inter"/>
              </a:defRPr>
            </a:lvl2pPr>
            <a:lvl3pPr indent="-330200" lvl="2" marL="1371600" algn="l">
              <a:lnSpc>
                <a:spcPct val="90000"/>
              </a:lnSpc>
              <a:spcBef>
                <a:spcPts val="500"/>
              </a:spcBef>
              <a:spcAft>
                <a:spcPts val="0"/>
              </a:spcAft>
              <a:buClr>
                <a:schemeClr val="dk2"/>
              </a:buClr>
              <a:buSzPts val="1600"/>
              <a:buChar char="•"/>
              <a:defRPr b="0" i="0" sz="1600">
                <a:solidFill>
                  <a:schemeClr val="dk2"/>
                </a:solidFill>
                <a:latin typeface="Inter"/>
                <a:ea typeface="Inter"/>
                <a:cs typeface="Inter"/>
                <a:sym typeface="Inter"/>
              </a:defRPr>
            </a:lvl3pPr>
            <a:lvl4pPr indent="-317500" lvl="3" marL="1828800" algn="l">
              <a:lnSpc>
                <a:spcPct val="90000"/>
              </a:lnSpc>
              <a:spcBef>
                <a:spcPts val="500"/>
              </a:spcBef>
              <a:spcAft>
                <a:spcPts val="0"/>
              </a:spcAft>
              <a:buClr>
                <a:schemeClr val="dk2"/>
              </a:buClr>
              <a:buSzPts val="1400"/>
              <a:buChar char="•"/>
              <a:defRPr b="0" i="0" sz="1400">
                <a:solidFill>
                  <a:schemeClr val="dk2"/>
                </a:solidFill>
                <a:latin typeface="Inter"/>
                <a:ea typeface="Inter"/>
                <a:cs typeface="Inter"/>
                <a:sym typeface="Inter"/>
              </a:defRPr>
            </a:lvl4pPr>
            <a:lvl5pPr indent="-317500" lvl="4" marL="2286000" algn="l">
              <a:lnSpc>
                <a:spcPct val="90000"/>
              </a:lnSpc>
              <a:spcBef>
                <a:spcPts val="500"/>
              </a:spcBef>
              <a:spcAft>
                <a:spcPts val="0"/>
              </a:spcAft>
              <a:buClr>
                <a:schemeClr val="dk2"/>
              </a:buClr>
              <a:buSzPts val="1400"/>
              <a:buChar char="•"/>
              <a:defRPr b="0" i="0" sz="1400">
                <a:solidFill>
                  <a:schemeClr val="dk2"/>
                </a:solidFill>
                <a:latin typeface="Inter"/>
                <a:ea typeface="Inter"/>
                <a:cs typeface="Inter"/>
                <a:sym typeface="Inte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 White Arrow">
  <p:cSld name="Slide - White Arrow">
    <p:bg>
      <p:bgPr>
        <a:blipFill>
          <a:blip r:embed="rId2">
            <a:alphaModFix/>
          </a:blip>
          <a:stretch>
            <a:fillRect/>
          </a:stretch>
        </a:blipFill>
      </p:bgPr>
    </p:bg>
    <p:spTree>
      <p:nvGrpSpPr>
        <p:cNvPr id="46" name="Shape 46"/>
        <p:cNvGrpSpPr/>
        <p:nvPr/>
      </p:nvGrpSpPr>
      <p:grpSpPr>
        <a:xfrm>
          <a:off x="0" y="0"/>
          <a:ext cx="0" cy="0"/>
          <a:chOff x="0" y="0"/>
          <a:chExt cx="0" cy="0"/>
        </a:xfrm>
      </p:grpSpPr>
      <p:sp>
        <p:nvSpPr>
          <p:cNvPr id="47" name="Google Shape;47;p50"/>
          <p:cNvSpPr/>
          <p:nvPr/>
        </p:nvSpPr>
        <p:spPr>
          <a:xfrm>
            <a:off x="5601730" y="0"/>
            <a:ext cx="5082746"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Arial"/>
              <a:ea typeface="Arial"/>
              <a:cs typeface="Arial"/>
              <a:sym typeface="Arial"/>
            </a:endParaRPr>
          </a:p>
        </p:txBody>
      </p:sp>
      <p:sp>
        <p:nvSpPr>
          <p:cNvPr id="48" name="Google Shape;48;p50"/>
          <p:cNvSpPr txBox="1"/>
          <p:nvPr>
            <p:ph type="ctrTitle"/>
          </p:nvPr>
        </p:nvSpPr>
        <p:spPr>
          <a:xfrm>
            <a:off x="1166446" y="564732"/>
            <a:ext cx="9859107" cy="75875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2"/>
              </a:buClr>
              <a:buSzPts val="4000"/>
              <a:buFont typeface="Inter Black"/>
              <a:buNone/>
              <a:defRPr sz="4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50"/>
          <p:cNvSpPr txBox="1"/>
          <p:nvPr>
            <p:ph idx="1" type="body"/>
          </p:nvPr>
        </p:nvSpPr>
        <p:spPr>
          <a:xfrm>
            <a:off x="1166446" y="1678327"/>
            <a:ext cx="9859107" cy="3981067"/>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chemeClr val="dk2"/>
              </a:buClr>
              <a:buSzPts val="2000"/>
              <a:buChar char="•"/>
              <a:defRPr sz="2000">
                <a:solidFill>
                  <a:schemeClr val="dk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2"/>
              </a:buClr>
              <a:buSzPts val="1800"/>
              <a:buChar char="•"/>
              <a:defRPr sz="1800">
                <a:solidFill>
                  <a:schemeClr val="dk2"/>
                </a:solidFill>
                <a:latin typeface="Open Sans"/>
                <a:ea typeface="Open Sans"/>
                <a:cs typeface="Open Sans"/>
                <a:sym typeface="Open Sans"/>
              </a:defRPr>
            </a:lvl2pPr>
            <a:lvl3pPr indent="-330200" lvl="2" marL="1371600" algn="l">
              <a:lnSpc>
                <a:spcPct val="90000"/>
              </a:lnSpc>
              <a:spcBef>
                <a:spcPts val="500"/>
              </a:spcBef>
              <a:spcAft>
                <a:spcPts val="0"/>
              </a:spcAft>
              <a:buClr>
                <a:schemeClr val="dk2"/>
              </a:buClr>
              <a:buSzPts val="1600"/>
              <a:buChar char="•"/>
              <a:defRPr sz="1600">
                <a:solidFill>
                  <a:schemeClr val="dk2"/>
                </a:solidFill>
                <a:latin typeface="Open Sans"/>
                <a:ea typeface="Open Sans"/>
                <a:cs typeface="Open Sans"/>
                <a:sym typeface="Open Sans"/>
              </a:defRPr>
            </a:lvl3pPr>
            <a:lvl4pPr indent="-317500" lvl="3" marL="1828800" algn="l">
              <a:lnSpc>
                <a:spcPct val="90000"/>
              </a:lnSpc>
              <a:spcBef>
                <a:spcPts val="500"/>
              </a:spcBef>
              <a:spcAft>
                <a:spcPts val="0"/>
              </a:spcAft>
              <a:buClr>
                <a:schemeClr val="dk2"/>
              </a:buClr>
              <a:buSzPts val="1400"/>
              <a:buChar char="•"/>
              <a:defRPr sz="1400">
                <a:solidFill>
                  <a:schemeClr val="dk2"/>
                </a:solidFill>
                <a:latin typeface="Open Sans"/>
                <a:ea typeface="Open Sans"/>
                <a:cs typeface="Open Sans"/>
                <a:sym typeface="Open Sans"/>
              </a:defRPr>
            </a:lvl4pPr>
            <a:lvl5pPr indent="-317500" lvl="4" marL="2286000" algn="l">
              <a:lnSpc>
                <a:spcPct val="90000"/>
              </a:lnSpc>
              <a:spcBef>
                <a:spcPts val="500"/>
              </a:spcBef>
              <a:spcAft>
                <a:spcPts val="0"/>
              </a:spcAft>
              <a:buClr>
                <a:schemeClr val="dk2"/>
              </a:buClr>
              <a:buSzPts val="1400"/>
              <a:buChar char="•"/>
              <a:defRPr sz="1400">
                <a:solidFill>
                  <a:schemeClr val="dk2"/>
                </a:solidFill>
                <a:latin typeface="Open Sans"/>
                <a:ea typeface="Open Sans"/>
                <a:cs typeface="Open Sans"/>
                <a:sym typeface="Open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 Logo Arrow Slate Blue">
  <p:cSld name="Cover - Logo Arrow Slate Blue">
    <p:bg>
      <p:bgPr>
        <a:blipFill>
          <a:blip r:embed="rId2">
            <a:alphaModFix/>
          </a:blip>
          <a:stretch>
            <a:fillRect/>
          </a:stretch>
        </a:blipFill>
      </p:bgPr>
    </p:bg>
    <p:spTree>
      <p:nvGrpSpPr>
        <p:cNvPr id="50" name="Shape 50"/>
        <p:cNvGrpSpPr/>
        <p:nvPr/>
      </p:nvGrpSpPr>
      <p:grpSpPr>
        <a:xfrm>
          <a:off x="0" y="0"/>
          <a:ext cx="0" cy="0"/>
          <a:chOff x="0" y="0"/>
          <a:chExt cx="0" cy="0"/>
        </a:xfrm>
      </p:grpSpPr>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7" name="Shape 57"/>
        <p:cNvGrpSpPr/>
        <p:nvPr/>
      </p:nvGrpSpPr>
      <p:grpSpPr>
        <a:xfrm>
          <a:off x="0" y="0"/>
          <a:ext cx="0" cy="0"/>
          <a:chOff x="0" y="0"/>
          <a:chExt cx="0" cy="0"/>
        </a:xfrm>
      </p:grpSpPr>
      <p:sp>
        <p:nvSpPr>
          <p:cNvPr id="58" name="Google Shape;58;p3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3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 name="Google Shape;60;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3" name="Shape 63"/>
        <p:cNvGrpSpPr/>
        <p:nvPr/>
      </p:nvGrpSpPr>
      <p:grpSpPr>
        <a:xfrm>
          <a:off x="0" y="0"/>
          <a:ext cx="0" cy="0"/>
          <a:chOff x="0" y="0"/>
          <a:chExt cx="0" cy="0"/>
        </a:xfrm>
      </p:grpSpPr>
      <p:sp>
        <p:nvSpPr>
          <p:cNvPr id="64" name="Google Shape;64;p37"/>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37"/>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66" name="Google Shape;66;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9" name="Shape 69"/>
        <p:cNvGrpSpPr/>
        <p:nvPr/>
      </p:nvGrpSpPr>
      <p:grpSpPr>
        <a:xfrm>
          <a:off x="0" y="0"/>
          <a:ext cx="0" cy="0"/>
          <a:chOff x="0" y="0"/>
          <a:chExt cx="0" cy="0"/>
        </a:xfrm>
      </p:grpSpPr>
      <p:sp>
        <p:nvSpPr>
          <p:cNvPr id="70" name="Google Shape;70;p3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3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72" name="Google Shape;72;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5" name="Shape 75"/>
        <p:cNvGrpSpPr/>
        <p:nvPr/>
      </p:nvGrpSpPr>
      <p:grpSpPr>
        <a:xfrm>
          <a:off x="0" y="0"/>
          <a:ext cx="0" cy="0"/>
          <a:chOff x="0" y="0"/>
          <a:chExt cx="0" cy="0"/>
        </a:xfrm>
      </p:grpSpPr>
      <p:sp>
        <p:nvSpPr>
          <p:cNvPr id="76" name="Google Shape;76;p3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3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 name="Google Shape;78;p3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 name="Google Shape;79;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2" name="Shape 82"/>
        <p:cNvGrpSpPr/>
        <p:nvPr/>
      </p:nvGrpSpPr>
      <p:grpSpPr>
        <a:xfrm>
          <a:off x="0" y="0"/>
          <a:ext cx="0" cy="0"/>
          <a:chOff x="0" y="0"/>
          <a:chExt cx="0" cy="0"/>
        </a:xfrm>
      </p:grpSpPr>
      <p:sp>
        <p:nvSpPr>
          <p:cNvPr id="83" name="Google Shape;83;p4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4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85" name="Google Shape;85;p4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 name="Google Shape;86;p4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87" name="Google Shape;87;p4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 name="Google Shape;88;p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White Arrow">
  <p:cSld name="Title Slide - White Arrow">
    <p:bg>
      <p:bgPr>
        <a:blipFill>
          <a:blip r:embed="rId2">
            <a:alphaModFix/>
          </a:blip>
          <a:stretch>
            <a:fillRect/>
          </a:stretch>
        </a:blipFill>
      </p:bgPr>
    </p:bg>
    <p:spTree>
      <p:nvGrpSpPr>
        <p:cNvPr id="11" name="Shape 11"/>
        <p:cNvGrpSpPr/>
        <p:nvPr/>
      </p:nvGrpSpPr>
      <p:grpSpPr>
        <a:xfrm>
          <a:off x="0" y="0"/>
          <a:ext cx="0" cy="0"/>
          <a:chOff x="0" y="0"/>
          <a:chExt cx="0" cy="0"/>
        </a:xfrm>
      </p:grpSpPr>
      <p:sp>
        <p:nvSpPr>
          <p:cNvPr id="12" name="Google Shape;12;p11"/>
          <p:cNvSpPr txBox="1"/>
          <p:nvPr>
            <p:ph type="ctrTitle"/>
          </p:nvPr>
        </p:nvSpPr>
        <p:spPr>
          <a:xfrm>
            <a:off x="785446" y="1699846"/>
            <a:ext cx="5756031" cy="1903901"/>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2"/>
              </a:buClr>
              <a:buSzPts val="4000"/>
              <a:buFont typeface="Inter Black"/>
              <a:buNone/>
              <a:defRPr sz="4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11"/>
          <p:cNvSpPr txBox="1"/>
          <p:nvPr>
            <p:ph idx="1" type="subTitle"/>
          </p:nvPr>
        </p:nvSpPr>
        <p:spPr>
          <a:xfrm>
            <a:off x="785446" y="4032739"/>
            <a:ext cx="5756031" cy="1318846"/>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515151"/>
              </a:buClr>
              <a:buSzPts val="2000"/>
              <a:buNone/>
              <a:defRPr b="0" i="0" sz="2000">
                <a:solidFill>
                  <a:srgbClr val="515151"/>
                </a:solidFill>
                <a:latin typeface="Inter"/>
                <a:ea typeface="Inter"/>
                <a:cs typeface="Inter"/>
                <a:sym typeface="Inter"/>
              </a:defRPr>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1" name="Shape 91"/>
        <p:cNvGrpSpPr/>
        <p:nvPr/>
      </p:nvGrpSpPr>
      <p:grpSpPr>
        <a:xfrm>
          <a:off x="0" y="0"/>
          <a:ext cx="0" cy="0"/>
          <a:chOff x="0" y="0"/>
          <a:chExt cx="0" cy="0"/>
        </a:xfrm>
      </p:grpSpPr>
      <p:sp>
        <p:nvSpPr>
          <p:cNvPr id="92" name="Google Shape;92;p4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 name="Google Shape;94;p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6" name="Shape 96"/>
        <p:cNvGrpSpPr/>
        <p:nvPr/>
      </p:nvGrpSpPr>
      <p:grpSpPr>
        <a:xfrm>
          <a:off x="0" y="0"/>
          <a:ext cx="0" cy="0"/>
          <a:chOff x="0" y="0"/>
          <a:chExt cx="0" cy="0"/>
        </a:xfrm>
      </p:grpSpPr>
      <p:sp>
        <p:nvSpPr>
          <p:cNvPr id="97" name="Google Shape;97;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00" name="Shape 100"/>
        <p:cNvGrpSpPr/>
        <p:nvPr/>
      </p:nvGrpSpPr>
      <p:grpSpPr>
        <a:xfrm>
          <a:off x="0" y="0"/>
          <a:ext cx="0" cy="0"/>
          <a:chOff x="0" y="0"/>
          <a:chExt cx="0" cy="0"/>
        </a:xfrm>
      </p:grpSpPr>
      <p:sp>
        <p:nvSpPr>
          <p:cNvPr id="101" name="Google Shape;101;p4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p43"/>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03" name="Google Shape;103;p43"/>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04" name="Google Shape;104;p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 name="Google Shape;105;p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7" name="Shape 107"/>
        <p:cNvGrpSpPr/>
        <p:nvPr/>
      </p:nvGrpSpPr>
      <p:grpSpPr>
        <a:xfrm>
          <a:off x="0" y="0"/>
          <a:ext cx="0" cy="0"/>
          <a:chOff x="0" y="0"/>
          <a:chExt cx="0" cy="0"/>
        </a:xfrm>
      </p:grpSpPr>
      <p:sp>
        <p:nvSpPr>
          <p:cNvPr id="108" name="Google Shape;108;p4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9" name="Google Shape;109;p44"/>
          <p:cNvSpPr/>
          <p:nvPr>
            <p:ph idx="2" type="pic"/>
          </p:nvPr>
        </p:nvSpPr>
        <p:spPr>
          <a:xfrm>
            <a:off x="5183188" y="987425"/>
            <a:ext cx="6172200" cy="4873625"/>
          </a:xfrm>
          <a:prstGeom prst="rect">
            <a:avLst/>
          </a:prstGeom>
          <a:noFill/>
          <a:ln>
            <a:noFill/>
          </a:ln>
        </p:spPr>
      </p:sp>
      <p:sp>
        <p:nvSpPr>
          <p:cNvPr id="110" name="Google Shape;110;p44"/>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11" name="Google Shape;111;p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2" name="Google Shape;112;p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3" name="Google Shape;113;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4" name="Shape 114"/>
        <p:cNvGrpSpPr/>
        <p:nvPr/>
      </p:nvGrpSpPr>
      <p:grpSpPr>
        <a:xfrm>
          <a:off x="0" y="0"/>
          <a:ext cx="0" cy="0"/>
          <a:chOff x="0" y="0"/>
          <a:chExt cx="0" cy="0"/>
        </a:xfrm>
      </p:grpSpPr>
      <p:sp>
        <p:nvSpPr>
          <p:cNvPr id="115" name="Google Shape;115;p4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6" name="Google Shape;116;p45"/>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7" name="Google Shape;117;p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8" name="Google Shape;118;p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9" name="Google Shape;119;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20" name="Shape 120"/>
        <p:cNvGrpSpPr/>
        <p:nvPr/>
      </p:nvGrpSpPr>
      <p:grpSpPr>
        <a:xfrm>
          <a:off x="0" y="0"/>
          <a:ext cx="0" cy="0"/>
          <a:chOff x="0" y="0"/>
          <a:chExt cx="0" cy="0"/>
        </a:xfrm>
      </p:grpSpPr>
      <p:sp>
        <p:nvSpPr>
          <p:cNvPr id="121" name="Google Shape;121;p46"/>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2" name="Google Shape;122;p46"/>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3" name="Google Shape;123;p4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4" name="Google Shape;124;p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5" name="Google Shape;125;p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White Blue Footer">
  <p:cSld name="Blank - White Blue Footer">
    <p:bg>
      <p:bgPr>
        <a:blipFill>
          <a:blip r:embed="rId2">
            <a:alphaModFix/>
          </a:blip>
          <a:stretch>
            <a:fillRect/>
          </a:stretch>
        </a:blipFill>
      </p:bgPr>
    </p:bg>
    <p:spTree>
      <p:nvGrpSpPr>
        <p:cNvPr id="14" name="Shape 14"/>
        <p:cNvGrpSpPr/>
        <p:nvPr/>
      </p:nvGrpSpPr>
      <p:grpSpPr>
        <a:xfrm>
          <a:off x="0" y="0"/>
          <a:ext cx="0" cy="0"/>
          <a:chOff x="0" y="0"/>
          <a:chExt cx="0" cy="0"/>
        </a:xfrm>
      </p:grpSpPr>
      <p:sp>
        <p:nvSpPr>
          <p:cNvPr id="15" name="Google Shape;15;p18"/>
          <p:cNvSpPr txBox="1"/>
          <p:nvPr>
            <p:ph type="ctrTitle"/>
          </p:nvPr>
        </p:nvSpPr>
        <p:spPr>
          <a:xfrm>
            <a:off x="1166446" y="564732"/>
            <a:ext cx="9859107" cy="75875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1"/>
              </a:buClr>
              <a:buSzPts val="4000"/>
              <a:buFont typeface="Inter Black"/>
              <a:buNone/>
              <a:defRPr sz="40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18"/>
          <p:cNvSpPr txBox="1"/>
          <p:nvPr>
            <p:ph idx="1" type="body"/>
          </p:nvPr>
        </p:nvSpPr>
        <p:spPr>
          <a:xfrm>
            <a:off x="1166446" y="1678327"/>
            <a:ext cx="9859107" cy="3981067"/>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chemeClr val="dk2"/>
              </a:buClr>
              <a:buSzPts val="2000"/>
              <a:buChar char="•"/>
              <a:defRPr b="0" i="0" sz="2000">
                <a:solidFill>
                  <a:schemeClr val="dk2"/>
                </a:solidFill>
                <a:latin typeface="Inter"/>
                <a:ea typeface="Inter"/>
                <a:cs typeface="Inter"/>
                <a:sym typeface="Inter"/>
              </a:defRPr>
            </a:lvl1pPr>
            <a:lvl2pPr indent="-342900" lvl="1" marL="914400" algn="l">
              <a:lnSpc>
                <a:spcPct val="90000"/>
              </a:lnSpc>
              <a:spcBef>
                <a:spcPts val="500"/>
              </a:spcBef>
              <a:spcAft>
                <a:spcPts val="0"/>
              </a:spcAft>
              <a:buClr>
                <a:schemeClr val="dk2"/>
              </a:buClr>
              <a:buSzPts val="1800"/>
              <a:buChar char="•"/>
              <a:defRPr b="0" i="0" sz="1800">
                <a:solidFill>
                  <a:schemeClr val="dk2"/>
                </a:solidFill>
                <a:latin typeface="Inter"/>
                <a:ea typeface="Inter"/>
                <a:cs typeface="Inter"/>
                <a:sym typeface="Inter"/>
              </a:defRPr>
            </a:lvl2pPr>
            <a:lvl3pPr indent="-330200" lvl="2" marL="1371600" algn="l">
              <a:lnSpc>
                <a:spcPct val="90000"/>
              </a:lnSpc>
              <a:spcBef>
                <a:spcPts val="500"/>
              </a:spcBef>
              <a:spcAft>
                <a:spcPts val="0"/>
              </a:spcAft>
              <a:buClr>
                <a:schemeClr val="dk2"/>
              </a:buClr>
              <a:buSzPts val="1600"/>
              <a:buChar char="•"/>
              <a:defRPr b="0" i="0" sz="1600">
                <a:solidFill>
                  <a:schemeClr val="dk2"/>
                </a:solidFill>
                <a:latin typeface="Inter"/>
                <a:ea typeface="Inter"/>
                <a:cs typeface="Inter"/>
                <a:sym typeface="Inter"/>
              </a:defRPr>
            </a:lvl3pPr>
            <a:lvl4pPr indent="-317500" lvl="3" marL="1828800" algn="l">
              <a:lnSpc>
                <a:spcPct val="90000"/>
              </a:lnSpc>
              <a:spcBef>
                <a:spcPts val="500"/>
              </a:spcBef>
              <a:spcAft>
                <a:spcPts val="0"/>
              </a:spcAft>
              <a:buClr>
                <a:schemeClr val="dk2"/>
              </a:buClr>
              <a:buSzPts val="1400"/>
              <a:buChar char="•"/>
              <a:defRPr b="0" i="0" sz="1400">
                <a:solidFill>
                  <a:schemeClr val="dk2"/>
                </a:solidFill>
                <a:latin typeface="Inter"/>
                <a:ea typeface="Inter"/>
                <a:cs typeface="Inter"/>
                <a:sym typeface="Inter"/>
              </a:defRPr>
            </a:lvl4pPr>
            <a:lvl5pPr indent="-317500" lvl="4" marL="2286000" algn="l">
              <a:lnSpc>
                <a:spcPct val="90000"/>
              </a:lnSpc>
              <a:spcBef>
                <a:spcPts val="500"/>
              </a:spcBef>
              <a:spcAft>
                <a:spcPts val="0"/>
              </a:spcAft>
              <a:buClr>
                <a:schemeClr val="dk2"/>
              </a:buClr>
              <a:buSzPts val="1400"/>
              <a:buChar char="•"/>
              <a:defRPr b="0" i="0" sz="1400">
                <a:solidFill>
                  <a:schemeClr val="dk2"/>
                </a:solidFill>
                <a:latin typeface="Inter"/>
                <a:ea typeface="Inter"/>
                <a:cs typeface="Inter"/>
                <a:sym typeface="Inte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 White">
  <p:cSld name="Blank Slide - White">
    <p:bg>
      <p:bgPr>
        <a:blipFill>
          <a:blip r:embed="rId2">
            <a:alphaModFix/>
          </a:blip>
          <a:stretch>
            <a:fillRect/>
          </a:stretch>
        </a:blipFill>
      </p:bgPr>
    </p:bg>
    <p:spTree>
      <p:nvGrpSpPr>
        <p:cNvPr id="17" name="Shape 17"/>
        <p:cNvGrpSpPr/>
        <p:nvPr/>
      </p:nvGrpSpPr>
      <p:grpSpPr>
        <a:xfrm>
          <a:off x="0" y="0"/>
          <a:ext cx="0" cy="0"/>
          <a:chOff x="0" y="0"/>
          <a:chExt cx="0" cy="0"/>
        </a:xfrm>
      </p:grpSpPr>
      <p:sp>
        <p:nvSpPr>
          <p:cNvPr id="18" name="Google Shape;18;p19"/>
          <p:cNvSpPr txBox="1"/>
          <p:nvPr>
            <p:ph type="ctrTitle"/>
          </p:nvPr>
        </p:nvSpPr>
        <p:spPr>
          <a:xfrm>
            <a:off x="1166446" y="564732"/>
            <a:ext cx="9859107" cy="75875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2"/>
              </a:buClr>
              <a:buSzPts val="4000"/>
              <a:buFont typeface="Inter Black"/>
              <a:buNone/>
              <a:defRPr sz="4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19"/>
          <p:cNvSpPr txBox="1"/>
          <p:nvPr>
            <p:ph idx="1" type="body"/>
          </p:nvPr>
        </p:nvSpPr>
        <p:spPr>
          <a:xfrm>
            <a:off x="1166446" y="1678327"/>
            <a:ext cx="9859107" cy="3981067"/>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chemeClr val="dk2"/>
              </a:buClr>
              <a:buSzPts val="2000"/>
              <a:buChar char="•"/>
              <a:defRPr b="0" i="0" sz="2000">
                <a:solidFill>
                  <a:schemeClr val="dk2"/>
                </a:solidFill>
                <a:latin typeface="Inter"/>
                <a:ea typeface="Inter"/>
                <a:cs typeface="Inter"/>
                <a:sym typeface="Inter"/>
              </a:defRPr>
            </a:lvl1pPr>
            <a:lvl2pPr indent="-342900" lvl="1" marL="914400" algn="l">
              <a:lnSpc>
                <a:spcPct val="90000"/>
              </a:lnSpc>
              <a:spcBef>
                <a:spcPts val="500"/>
              </a:spcBef>
              <a:spcAft>
                <a:spcPts val="0"/>
              </a:spcAft>
              <a:buClr>
                <a:schemeClr val="dk2"/>
              </a:buClr>
              <a:buSzPts val="1800"/>
              <a:buChar char="•"/>
              <a:defRPr b="0" i="0" sz="1800">
                <a:solidFill>
                  <a:schemeClr val="dk2"/>
                </a:solidFill>
                <a:latin typeface="Inter"/>
                <a:ea typeface="Inter"/>
                <a:cs typeface="Inter"/>
                <a:sym typeface="Inter"/>
              </a:defRPr>
            </a:lvl2pPr>
            <a:lvl3pPr indent="-330200" lvl="2" marL="1371600" algn="l">
              <a:lnSpc>
                <a:spcPct val="90000"/>
              </a:lnSpc>
              <a:spcBef>
                <a:spcPts val="500"/>
              </a:spcBef>
              <a:spcAft>
                <a:spcPts val="0"/>
              </a:spcAft>
              <a:buClr>
                <a:schemeClr val="dk2"/>
              </a:buClr>
              <a:buSzPts val="1600"/>
              <a:buChar char="•"/>
              <a:defRPr b="0" i="0" sz="1600">
                <a:solidFill>
                  <a:schemeClr val="dk2"/>
                </a:solidFill>
                <a:latin typeface="Inter"/>
                <a:ea typeface="Inter"/>
                <a:cs typeface="Inter"/>
                <a:sym typeface="Inter"/>
              </a:defRPr>
            </a:lvl3pPr>
            <a:lvl4pPr indent="-317500" lvl="3" marL="1828800" algn="l">
              <a:lnSpc>
                <a:spcPct val="90000"/>
              </a:lnSpc>
              <a:spcBef>
                <a:spcPts val="500"/>
              </a:spcBef>
              <a:spcAft>
                <a:spcPts val="0"/>
              </a:spcAft>
              <a:buClr>
                <a:schemeClr val="dk2"/>
              </a:buClr>
              <a:buSzPts val="1400"/>
              <a:buChar char="•"/>
              <a:defRPr b="0" i="0" sz="1400">
                <a:solidFill>
                  <a:schemeClr val="dk2"/>
                </a:solidFill>
                <a:latin typeface="Inter"/>
                <a:ea typeface="Inter"/>
                <a:cs typeface="Inter"/>
                <a:sym typeface="Inter"/>
              </a:defRPr>
            </a:lvl4pPr>
            <a:lvl5pPr indent="-317500" lvl="4" marL="2286000" algn="l">
              <a:lnSpc>
                <a:spcPct val="90000"/>
              </a:lnSpc>
              <a:spcBef>
                <a:spcPts val="500"/>
              </a:spcBef>
              <a:spcAft>
                <a:spcPts val="0"/>
              </a:spcAft>
              <a:buClr>
                <a:schemeClr val="dk2"/>
              </a:buClr>
              <a:buSzPts val="1400"/>
              <a:buChar char="•"/>
              <a:defRPr b="0" i="0" sz="1400">
                <a:solidFill>
                  <a:schemeClr val="dk2"/>
                </a:solidFill>
                <a:latin typeface="Inter"/>
                <a:ea typeface="Inter"/>
                <a:cs typeface="Inter"/>
                <a:sym typeface="Inte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 Slate Blue Arrow">
  <p:cSld name="Slide - Slate Blue Arrow">
    <p:bg>
      <p:bgPr>
        <a:blipFill>
          <a:blip r:embed="rId2">
            <a:alphaModFix/>
          </a:blip>
          <a:stretch>
            <a:fillRect/>
          </a:stretch>
        </a:blipFill>
      </p:bgPr>
    </p:bg>
    <p:spTree>
      <p:nvGrpSpPr>
        <p:cNvPr id="20" name="Shape 20"/>
        <p:cNvGrpSpPr/>
        <p:nvPr/>
      </p:nvGrpSpPr>
      <p:grpSpPr>
        <a:xfrm>
          <a:off x="0" y="0"/>
          <a:ext cx="0" cy="0"/>
          <a:chOff x="0" y="0"/>
          <a:chExt cx="0" cy="0"/>
        </a:xfrm>
      </p:grpSpPr>
      <p:sp>
        <p:nvSpPr>
          <p:cNvPr id="21" name="Google Shape;21;p12"/>
          <p:cNvSpPr txBox="1"/>
          <p:nvPr>
            <p:ph idx="1" type="body"/>
          </p:nvPr>
        </p:nvSpPr>
        <p:spPr>
          <a:xfrm>
            <a:off x="1166446" y="1678327"/>
            <a:ext cx="9859107" cy="3981067"/>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chemeClr val="lt1"/>
              </a:buClr>
              <a:buSzPts val="2000"/>
              <a:buChar char="•"/>
              <a:defRPr b="0" i="0" sz="2000">
                <a:latin typeface="Inter"/>
                <a:ea typeface="Inter"/>
                <a:cs typeface="Inter"/>
                <a:sym typeface="Inter"/>
              </a:defRPr>
            </a:lvl1pPr>
            <a:lvl2pPr indent="-342900" lvl="1" marL="914400" algn="l">
              <a:lnSpc>
                <a:spcPct val="90000"/>
              </a:lnSpc>
              <a:spcBef>
                <a:spcPts val="500"/>
              </a:spcBef>
              <a:spcAft>
                <a:spcPts val="0"/>
              </a:spcAft>
              <a:buClr>
                <a:schemeClr val="lt1"/>
              </a:buClr>
              <a:buSzPts val="1800"/>
              <a:buChar char="•"/>
              <a:defRPr b="0" i="0" sz="1800">
                <a:latin typeface="Inter"/>
                <a:ea typeface="Inter"/>
                <a:cs typeface="Inter"/>
                <a:sym typeface="Inter"/>
              </a:defRPr>
            </a:lvl2pPr>
            <a:lvl3pPr indent="-330200" lvl="2" marL="1371600" algn="l">
              <a:lnSpc>
                <a:spcPct val="90000"/>
              </a:lnSpc>
              <a:spcBef>
                <a:spcPts val="500"/>
              </a:spcBef>
              <a:spcAft>
                <a:spcPts val="0"/>
              </a:spcAft>
              <a:buClr>
                <a:schemeClr val="lt1"/>
              </a:buClr>
              <a:buSzPts val="1600"/>
              <a:buChar char="•"/>
              <a:defRPr b="0" i="0" sz="1600">
                <a:latin typeface="Inter"/>
                <a:ea typeface="Inter"/>
                <a:cs typeface="Inter"/>
                <a:sym typeface="Inter"/>
              </a:defRPr>
            </a:lvl3pPr>
            <a:lvl4pPr indent="-317500" lvl="3" marL="1828800" algn="l">
              <a:lnSpc>
                <a:spcPct val="90000"/>
              </a:lnSpc>
              <a:spcBef>
                <a:spcPts val="500"/>
              </a:spcBef>
              <a:spcAft>
                <a:spcPts val="0"/>
              </a:spcAft>
              <a:buClr>
                <a:schemeClr val="lt1"/>
              </a:buClr>
              <a:buSzPts val="1400"/>
              <a:buChar char="•"/>
              <a:defRPr b="0" i="0" sz="1400">
                <a:latin typeface="Inter"/>
                <a:ea typeface="Inter"/>
                <a:cs typeface="Inter"/>
                <a:sym typeface="Inter"/>
              </a:defRPr>
            </a:lvl4pPr>
            <a:lvl5pPr indent="-317500" lvl="4" marL="2286000" algn="l">
              <a:lnSpc>
                <a:spcPct val="90000"/>
              </a:lnSpc>
              <a:spcBef>
                <a:spcPts val="500"/>
              </a:spcBef>
              <a:spcAft>
                <a:spcPts val="0"/>
              </a:spcAft>
              <a:buClr>
                <a:schemeClr val="lt1"/>
              </a:buClr>
              <a:buSzPts val="1400"/>
              <a:buChar char="•"/>
              <a:defRPr b="0" i="0" sz="1400">
                <a:latin typeface="Inter"/>
                <a:ea typeface="Inter"/>
                <a:cs typeface="Inter"/>
                <a:sym typeface="Inte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 name="Google Shape;22;p12"/>
          <p:cNvSpPr txBox="1"/>
          <p:nvPr>
            <p:ph type="ctrTitle"/>
          </p:nvPr>
        </p:nvSpPr>
        <p:spPr>
          <a:xfrm>
            <a:off x="1166446" y="564732"/>
            <a:ext cx="9859107" cy="75875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4000"/>
              <a:buFont typeface="Inter Black"/>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 Logo Arrow Slate Blue">
  <p:cSld name="Cover - Logo Arrow Slate Blue">
    <p:bg>
      <p:bgPr>
        <a:blipFill>
          <a:blip r:embed="rId2">
            <a:alphaModFix/>
          </a:blip>
          <a:stretch>
            <a:fillRect/>
          </a:stretch>
        </a:blipFill>
      </p:bgPr>
    </p:bg>
    <p:spTree>
      <p:nvGrpSpPr>
        <p:cNvPr id="23" name="Shape 23"/>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 White Arrow">
  <p:cSld name="Slide - White Arrow">
    <p:bg>
      <p:bgPr>
        <a:blipFill>
          <a:blip r:embed="rId2">
            <a:alphaModFix/>
          </a:blip>
          <a:stretch>
            <a:fillRect/>
          </a:stretch>
        </a:blipFill>
      </p:bgPr>
    </p:bg>
    <p:spTree>
      <p:nvGrpSpPr>
        <p:cNvPr id="24" name="Shape 24"/>
        <p:cNvGrpSpPr/>
        <p:nvPr/>
      </p:nvGrpSpPr>
      <p:grpSpPr>
        <a:xfrm>
          <a:off x="0" y="0"/>
          <a:ext cx="0" cy="0"/>
          <a:chOff x="0" y="0"/>
          <a:chExt cx="0" cy="0"/>
        </a:xfrm>
      </p:grpSpPr>
      <p:sp>
        <p:nvSpPr>
          <p:cNvPr id="25" name="Google Shape;25;p13"/>
          <p:cNvSpPr txBox="1"/>
          <p:nvPr>
            <p:ph type="ctrTitle"/>
          </p:nvPr>
        </p:nvSpPr>
        <p:spPr>
          <a:xfrm>
            <a:off x="1166446" y="564732"/>
            <a:ext cx="9859107" cy="75875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2"/>
              </a:buClr>
              <a:buSzPts val="4000"/>
              <a:buFont typeface="Inter Black"/>
              <a:buNone/>
              <a:defRPr sz="4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13"/>
          <p:cNvSpPr txBox="1"/>
          <p:nvPr>
            <p:ph idx="1" type="body"/>
          </p:nvPr>
        </p:nvSpPr>
        <p:spPr>
          <a:xfrm>
            <a:off x="1166446" y="1678327"/>
            <a:ext cx="9859107" cy="3981067"/>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chemeClr val="dk2"/>
              </a:buClr>
              <a:buSzPts val="2000"/>
              <a:buChar char="•"/>
              <a:defRPr sz="2000">
                <a:solidFill>
                  <a:schemeClr val="dk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2"/>
              </a:buClr>
              <a:buSzPts val="1800"/>
              <a:buChar char="•"/>
              <a:defRPr sz="1800">
                <a:solidFill>
                  <a:schemeClr val="dk2"/>
                </a:solidFill>
                <a:latin typeface="Open Sans"/>
                <a:ea typeface="Open Sans"/>
                <a:cs typeface="Open Sans"/>
                <a:sym typeface="Open Sans"/>
              </a:defRPr>
            </a:lvl2pPr>
            <a:lvl3pPr indent="-330200" lvl="2" marL="1371600" algn="l">
              <a:lnSpc>
                <a:spcPct val="90000"/>
              </a:lnSpc>
              <a:spcBef>
                <a:spcPts val="500"/>
              </a:spcBef>
              <a:spcAft>
                <a:spcPts val="0"/>
              </a:spcAft>
              <a:buClr>
                <a:schemeClr val="dk2"/>
              </a:buClr>
              <a:buSzPts val="1600"/>
              <a:buChar char="•"/>
              <a:defRPr sz="1600">
                <a:solidFill>
                  <a:schemeClr val="dk2"/>
                </a:solidFill>
                <a:latin typeface="Open Sans"/>
                <a:ea typeface="Open Sans"/>
                <a:cs typeface="Open Sans"/>
                <a:sym typeface="Open Sans"/>
              </a:defRPr>
            </a:lvl3pPr>
            <a:lvl4pPr indent="-317500" lvl="3" marL="1828800" algn="l">
              <a:lnSpc>
                <a:spcPct val="90000"/>
              </a:lnSpc>
              <a:spcBef>
                <a:spcPts val="500"/>
              </a:spcBef>
              <a:spcAft>
                <a:spcPts val="0"/>
              </a:spcAft>
              <a:buClr>
                <a:schemeClr val="dk2"/>
              </a:buClr>
              <a:buSzPts val="1400"/>
              <a:buChar char="•"/>
              <a:defRPr sz="1400">
                <a:solidFill>
                  <a:schemeClr val="dk2"/>
                </a:solidFill>
                <a:latin typeface="Open Sans"/>
                <a:ea typeface="Open Sans"/>
                <a:cs typeface="Open Sans"/>
                <a:sym typeface="Open Sans"/>
              </a:defRPr>
            </a:lvl4pPr>
            <a:lvl5pPr indent="-317500" lvl="4" marL="2286000" algn="l">
              <a:lnSpc>
                <a:spcPct val="90000"/>
              </a:lnSpc>
              <a:spcBef>
                <a:spcPts val="500"/>
              </a:spcBef>
              <a:spcAft>
                <a:spcPts val="0"/>
              </a:spcAft>
              <a:buClr>
                <a:schemeClr val="dk2"/>
              </a:buClr>
              <a:buSzPts val="1400"/>
              <a:buChar char="•"/>
              <a:defRPr sz="1400">
                <a:solidFill>
                  <a:schemeClr val="dk2"/>
                </a:solidFill>
                <a:latin typeface="Open Sans"/>
                <a:ea typeface="Open Sans"/>
                <a:cs typeface="Open Sans"/>
                <a:sym typeface="Open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Slide - Rede Arrow">
  <p:cSld name="Title_Slide - Rede Arrow">
    <p:bg>
      <p:bgPr>
        <a:blipFill>
          <a:blip r:embed="rId2">
            <a:alphaModFix/>
          </a:blip>
          <a:stretch>
            <a:fillRect/>
          </a:stretch>
        </a:blipFill>
      </p:bgPr>
    </p:bg>
    <p:spTree>
      <p:nvGrpSpPr>
        <p:cNvPr id="27" name="Shape 27"/>
        <p:cNvGrpSpPr/>
        <p:nvPr/>
      </p:nvGrpSpPr>
      <p:grpSpPr>
        <a:xfrm>
          <a:off x="0" y="0"/>
          <a:ext cx="0" cy="0"/>
          <a:chOff x="0" y="0"/>
          <a:chExt cx="0" cy="0"/>
        </a:xfrm>
      </p:grpSpPr>
      <p:sp>
        <p:nvSpPr>
          <p:cNvPr id="28" name="Google Shape;28;p20"/>
          <p:cNvSpPr txBox="1"/>
          <p:nvPr>
            <p:ph idx="1" type="body"/>
          </p:nvPr>
        </p:nvSpPr>
        <p:spPr>
          <a:xfrm>
            <a:off x="1166446" y="1678327"/>
            <a:ext cx="9859107" cy="3981067"/>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chemeClr val="lt1"/>
              </a:buClr>
              <a:buSzPts val="2000"/>
              <a:buChar char="•"/>
              <a:defRPr b="0" i="0" sz="2000">
                <a:latin typeface="Inter"/>
                <a:ea typeface="Inter"/>
                <a:cs typeface="Inter"/>
                <a:sym typeface="Inter"/>
              </a:defRPr>
            </a:lvl1pPr>
            <a:lvl2pPr indent="-342900" lvl="1" marL="914400" algn="l">
              <a:lnSpc>
                <a:spcPct val="90000"/>
              </a:lnSpc>
              <a:spcBef>
                <a:spcPts val="500"/>
              </a:spcBef>
              <a:spcAft>
                <a:spcPts val="0"/>
              </a:spcAft>
              <a:buClr>
                <a:schemeClr val="lt1"/>
              </a:buClr>
              <a:buSzPts val="1800"/>
              <a:buChar char="•"/>
              <a:defRPr b="0" i="0" sz="1800">
                <a:latin typeface="Inter"/>
                <a:ea typeface="Inter"/>
                <a:cs typeface="Inter"/>
                <a:sym typeface="Inter"/>
              </a:defRPr>
            </a:lvl2pPr>
            <a:lvl3pPr indent="-330200" lvl="2" marL="1371600" algn="l">
              <a:lnSpc>
                <a:spcPct val="90000"/>
              </a:lnSpc>
              <a:spcBef>
                <a:spcPts val="500"/>
              </a:spcBef>
              <a:spcAft>
                <a:spcPts val="0"/>
              </a:spcAft>
              <a:buClr>
                <a:schemeClr val="lt1"/>
              </a:buClr>
              <a:buSzPts val="1600"/>
              <a:buChar char="•"/>
              <a:defRPr b="0" i="0" sz="1600">
                <a:latin typeface="Inter"/>
                <a:ea typeface="Inter"/>
                <a:cs typeface="Inter"/>
                <a:sym typeface="Inter"/>
              </a:defRPr>
            </a:lvl3pPr>
            <a:lvl4pPr indent="-317500" lvl="3" marL="1828800" algn="l">
              <a:lnSpc>
                <a:spcPct val="90000"/>
              </a:lnSpc>
              <a:spcBef>
                <a:spcPts val="500"/>
              </a:spcBef>
              <a:spcAft>
                <a:spcPts val="0"/>
              </a:spcAft>
              <a:buClr>
                <a:schemeClr val="lt1"/>
              </a:buClr>
              <a:buSzPts val="1400"/>
              <a:buChar char="•"/>
              <a:defRPr b="0" i="0" sz="1400">
                <a:latin typeface="Inter"/>
                <a:ea typeface="Inter"/>
                <a:cs typeface="Inter"/>
                <a:sym typeface="Inter"/>
              </a:defRPr>
            </a:lvl4pPr>
            <a:lvl5pPr indent="-317500" lvl="4" marL="2286000" algn="l">
              <a:lnSpc>
                <a:spcPct val="90000"/>
              </a:lnSpc>
              <a:spcBef>
                <a:spcPts val="500"/>
              </a:spcBef>
              <a:spcAft>
                <a:spcPts val="0"/>
              </a:spcAft>
              <a:buClr>
                <a:schemeClr val="lt1"/>
              </a:buClr>
              <a:buSzPts val="1400"/>
              <a:buChar char="•"/>
              <a:defRPr b="0" i="0" sz="1400">
                <a:latin typeface="Inter"/>
                <a:ea typeface="Inter"/>
                <a:cs typeface="Inter"/>
                <a:sym typeface="Inte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 name="Google Shape;29;p20"/>
          <p:cNvSpPr txBox="1"/>
          <p:nvPr>
            <p:ph type="ctrTitle"/>
          </p:nvPr>
        </p:nvSpPr>
        <p:spPr>
          <a:xfrm>
            <a:off x="1166446" y="564732"/>
            <a:ext cx="9859107" cy="75875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4000"/>
              <a:buFont typeface="Inter Black"/>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 Slate Blue Arrow">
  <p:cSld name="Slide - Slate Blue Arrow">
    <p:bg>
      <p:bgPr>
        <a:blipFill>
          <a:blip r:embed="rId2">
            <a:alphaModFix/>
          </a:blip>
          <a:stretch>
            <a:fillRect/>
          </a:stretch>
        </a:blipFill>
      </p:bgPr>
    </p:bg>
    <p:spTree>
      <p:nvGrpSpPr>
        <p:cNvPr id="33" name="Shape 33"/>
        <p:cNvGrpSpPr/>
        <p:nvPr/>
      </p:nvGrpSpPr>
      <p:grpSpPr>
        <a:xfrm>
          <a:off x="0" y="0"/>
          <a:ext cx="0" cy="0"/>
          <a:chOff x="0" y="0"/>
          <a:chExt cx="0" cy="0"/>
        </a:xfrm>
      </p:grpSpPr>
      <p:sp>
        <p:nvSpPr>
          <p:cNvPr id="34" name="Google Shape;34;p34"/>
          <p:cNvSpPr/>
          <p:nvPr/>
        </p:nvSpPr>
        <p:spPr>
          <a:xfrm>
            <a:off x="5601730" y="0"/>
            <a:ext cx="5082746"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Arial"/>
              <a:ea typeface="Arial"/>
              <a:cs typeface="Arial"/>
              <a:sym typeface="Arial"/>
            </a:endParaRPr>
          </a:p>
        </p:txBody>
      </p:sp>
      <p:sp>
        <p:nvSpPr>
          <p:cNvPr id="35" name="Google Shape;35;p34"/>
          <p:cNvSpPr txBox="1"/>
          <p:nvPr>
            <p:ph idx="1" type="body"/>
          </p:nvPr>
        </p:nvSpPr>
        <p:spPr>
          <a:xfrm>
            <a:off x="1166446" y="1678327"/>
            <a:ext cx="9859107" cy="3981067"/>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chemeClr val="lt1"/>
              </a:buClr>
              <a:buSzPts val="2000"/>
              <a:buChar char="•"/>
              <a:defRPr b="0" i="0" sz="2000">
                <a:latin typeface="Inter"/>
                <a:ea typeface="Inter"/>
                <a:cs typeface="Inter"/>
                <a:sym typeface="Inter"/>
              </a:defRPr>
            </a:lvl1pPr>
            <a:lvl2pPr indent="-342900" lvl="1" marL="914400" algn="l">
              <a:lnSpc>
                <a:spcPct val="90000"/>
              </a:lnSpc>
              <a:spcBef>
                <a:spcPts val="500"/>
              </a:spcBef>
              <a:spcAft>
                <a:spcPts val="0"/>
              </a:spcAft>
              <a:buClr>
                <a:schemeClr val="lt1"/>
              </a:buClr>
              <a:buSzPts val="1800"/>
              <a:buChar char="•"/>
              <a:defRPr b="0" i="0" sz="1800">
                <a:latin typeface="Inter"/>
                <a:ea typeface="Inter"/>
                <a:cs typeface="Inter"/>
                <a:sym typeface="Inter"/>
              </a:defRPr>
            </a:lvl2pPr>
            <a:lvl3pPr indent="-330200" lvl="2" marL="1371600" algn="l">
              <a:lnSpc>
                <a:spcPct val="90000"/>
              </a:lnSpc>
              <a:spcBef>
                <a:spcPts val="500"/>
              </a:spcBef>
              <a:spcAft>
                <a:spcPts val="0"/>
              </a:spcAft>
              <a:buClr>
                <a:schemeClr val="lt1"/>
              </a:buClr>
              <a:buSzPts val="1600"/>
              <a:buChar char="•"/>
              <a:defRPr b="0" i="0" sz="1600">
                <a:latin typeface="Inter"/>
                <a:ea typeface="Inter"/>
                <a:cs typeface="Inter"/>
                <a:sym typeface="Inter"/>
              </a:defRPr>
            </a:lvl3pPr>
            <a:lvl4pPr indent="-317500" lvl="3" marL="1828800" algn="l">
              <a:lnSpc>
                <a:spcPct val="90000"/>
              </a:lnSpc>
              <a:spcBef>
                <a:spcPts val="500"/>
              </a:spcBef>
              <a:spcAft>
                <a:spcPts val="0"/>
              </a:spcAft>
              <a:buClr>
                <a:schemeClr val="lt1"/>
              </a:buClr>
              <a:buSzPts val="1400"/>
              <a:buChar char="•"/>
              <a:defRPr b="0" i="0" sz="1400">
                <a:latin typeface="Inter"/>
                <a:ea typeface="Inter"/>
                <a:cs typeface="Inter"/>
                <a:sym typeface="Inter"/>
              </a:defRPr>
            </a:lvl4pPr>
            <a:lvl5pPr indent="-317500" lvl="4" marL="2286000" algn="l">
              <a:lnSpc>
                <a:spcPct val="90000"/>
              </a:lnSpc>
              <a:spcBef>
                <a:spcPts val="500"/>
              </a:spcBef>
              <a:spcAft>
                <a:spcPts val="0"/>
              </a:spcAft>
              <a:buClr>
                <a:schemeClr val="lt1"/>
              </a:buClr>
              <a:buSzPts val="1400"/>
              <a:buChar char="•"/>
              <a:defRPr b="0" i="0" sz="1400">
                <a:latin typeface="Inter"/>
                <a:ea typeface="Inter"/>
                <a:cs typeface="Inter"/>
                <a:sym typeface="Inte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34"/>
          <p:cNvSpPr txBox="1"/>
          <p:nvPr>
            <p:ph type="ctrTitle"/>
          </p:nvPr>
        </p:nvSpPr>
        <p:spPr>
          <a:xfrm>
            <a:off x="1166446" y="564732"/>
            <a:ext cx="9859107" cy="75875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4000"/>
              <a:buFont typeface="Inter Black"/>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slideLayout" Target="../slideLayouts/slideLayout10.xml"/><Relationship Id="rId3" Type="http://schemas.openxmlformats.org/officeDocument/2006/relationships/slideLayout" Target="../slideLayouts/slideLayout11.xml"/><Relationship Id="rId4" Type="http://schemas.openxmlformats.org/officeDocument/2006/relationships/slideLayout" Target="../slideLayouts/slideLayout12.xml"/><Relationship Id="rId5" Type="http://schemas.openxmlformats.org/officeDocument/2006/relationships/slideLayout" Target="../slideLayouts/slideLayout13.xml"/><Relationship Id="rId6" Type="http://schemas.openxmlformats.org/officeDocument/2006/relationships/slideLayout" Target="../slideLayouts/slideLayout14.xml"/><Relationship Id="rId7" Type="http://schemas.openxmlformats.org/officeDocument/2006/relationships/theme" Target="../theme/theme3.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11" Type="http://schemas.openxmlformats.org/officeDocument/2006/relationships/slideLayout" Target="../slideLayouts/slideLayout25.xml"/><Relationship Id="rId10" Type="http://schemas.openxmlformats.org/officeDocument/2006/relationships/slideLayout" Target="../slideLayouts/slideLayout24.xml"/><Relationship Id="rId12" Type="http://schemas.openxmlformats.org/officeDocument/2006/relationships/theme" Target="../theme/theme4.xml"/><Relationship Id="rId9" Type="http://schemas.openxmlformats.org/officeDocument/2006/relationships/slideLayout" Target="../slideLayouts/slideLayout23.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 name="Shape 5"/>
        <p:cNvGrpSpPr/>
        <p:nvPr/>
      </p:nvGrpSpPr>
      <p:grpSpPr>
        <a:xfrm>
          <a:off x="0" y="0"/>
          <a:ext cx="0" cy="0"/>
          <a:chOff x="0" y="0"/>
          <a:chExt cx="0" cy="0"/>
        </a:xfrm>
      </p:grpSpPr>
      <p:sp>
        <p:nvSpPr>
          <p:cNvPr id="6" name="Google Shape;6;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4400"/>
              <a:buFont typeface="Inter Black"/>
              <a:buNone/>
              <a:defRPr b="1" i="0" sz="4400" u="none" cap="none" strike="noStrike">
                <a:solidFill>
                  <a:schemeClr val="lt1"/>
                </a:solidFill>
                <a:latin typeface="Inter Black"/>
                <a:ea typeface="Inter Black"/>
                <a:cs typeface="Inter Black"/>
                <a:sym typeface="Inter Black"/>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Inter"/>
                <a:ea typeface="Inter"/>
                <a:cs typeface="Inter"/>
                <a:sym typeface="Inter"/>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Inter"/>
                <a:ea typeface="Inter"/>
                <a:cs typeface="Inter"/>
                <a:sym typeface="Inter"/>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Inter"/>
                <a:ea typeface="Inter"/>
                <a:cs typeface="Inter"/>
                <a:sym typeface="Inter"/>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Inter"/>
                <a:ea typeface="Inter"/>
                <a:cs typeface="Inter"/>
                <a:sym typeface="Inter"/>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Inter"/>
                <a:ea typeface="Inter"/>
                <a:cs typeface="Inter"/>
                <a:sym typeface="Inter"/>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0" name="Shape 30"/>
        <p:cNvGrpSpPr/>
        <p:nvPr/>
      </p:nvGrpSpPr>
      <p:grpSpPr>
        <a:xfrm>
          <a:off x="0" y="0"/>
          <a:ext cx="0" cy="0"/>
          <a:chOff x="0" y="0"/>
          <a:chExt cx="0" cy="0"/>
        </a:xfrm>
      </p:grpSpPr>
      <p:sp>
        <p:nvSpPr>
          <p:cNvPr id="31" name="Google Shape;31;p3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4400"/>
              <a:buFont typeface="Inter Black"/>
              <a:buNone/>
              <a:defRPr b="1" i="0" sz="4400" u="none" cap="none" strike="noStrike">
                <a:solidFill>
                  <a:schemeClr val="lt1"/>
                </a:solidFill>
                <a:latin typeface="Inter Black"/>
                <a:ea typeface="Inter Black"/>
                <a:cs typeface="Inter Black"/>
                <a:sym typeface="Inter Black"/>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2" name="Google Shape;32;p3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Inter"/>
                <a:ea typeface="Inter"/>
                <a:cs typeface="Inter"/>
                <a:sym typeface="Inter"/>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Inter"/>
                <a:ea typeface="Inter"/>
                <a:cs typeface="Inter"/>
                <a:sym typeface="Inter"/>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Inter"/>
                <a:ea typeface="Inter"/>
                <a:cs typeface="Inter"/>
                <a:sym typeface="Inter"/>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Inter"/>
                <a:ea typeface="Inter"/>
                <a:cs typeface="Inter"/>
                <a:sym typeface="Inter"/>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Inter"/>
                <a:ea typeface="Inter"/>
                <a:cs typeface="Inter"/>
                <a:sym typeface="Inter"/>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58" r:id="rId1"/>
    <p:sldLayoutId id="2147483659" r:id="rId2"/>
    <p:sldLayoutId id="2147483660" r:id="rId3"/>
    <p:sldLayoutId id="2147483661" r:id="rId4"/>
    <p:sldLayoutId id="2147483662" r:id="rId5"/>
    <p:sldLayoutId id="2147483663" r:id="rId6"/>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1" name="Shape 51"/>
        <p:cNvGrpSpPr/>
        <p:nvPr/>
      </p:nvGrpSpPr>
      <p:grpSpPr>
        <a:xfrm>
          <a:off x="0" y="0"/>
          <a:ext cx="0" cy="0"/>
          <a:chOff x="0" y="0"/>
          <a:chExt cx="0" cy="0"/>
        </a:xfrm>
      </p:grpSpPr>
      <p:sp>
        <p:nvSpPr>
          <p:cNvPr id="52" name="Google Shape;52;p3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3" name="Google Shape;53;p3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4" name="Google Shape;54;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5" name="Google Shape;55;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6" name="Google Shape;56;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27.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 Id="rId3" Type="http://schemas.openxmlformats.org/officeDocument/2006/relationships/image" Target="../media/image23.jpg"/><Relationship Id="rId4" Type="http://schemas.openxmlformats.org/officeDocument/2006/relationships/image" Target="../media/image22.png"/><Relationship Id="rId5"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26.png"/><Relationship Id="rId4" Type="http://schemas.openxmlformats.org/officeDocument/2006/relationships/image" Target="../media/image18.png"/><Relationship Id="rId5"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1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17.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1"/>
          <p:cNvSpPr txBox="1"/>
          <p:nvPr>
            <p:ph type="ctrTitle"/>
          </p:nvPr>
        </p:nvSpPr>
        <p:spPr>
          <a:xfrm>
            <a:off x="785446" y="2477050"/>
            <a:ext cx="5756031" cy="190390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Inter Black"/>
              <a:buNone/>
            </a:pPr>
            <a:r>
              <a:rPr b="0" lang="en-US" sz="5400"/>
              <a:t>Client Name 1</a:t>
            </a:r>
            <a:endParaRPr b="0" sz="54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0"/>
          <p:cNvSpPr txBox="1"/>
          <p:nvPr>
            <p:ph type="ctrTitle"/>
          </p:nvPr>
        </p:nvSpPr>
        <p:spPr>
          <a:xfrm>
            <a:off x="1166446" y="564732"/>
            <a:ext cx="9859107" cy="75875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Inter Black"/>
              <a:buNone/>
            </a:pPr>
            <a:r>
              <a:rPr b="0" lang="en-US"/>
              <a:t>Account access</a:t>
            </a:r>
            <a:endParaRPr b="0"/>
          </a:p>
        </p:txBody>
      </p:sp>
      <p:sp>
        <p:nvSpPr>
          <p:cNvPr id="228" name="Google Shape;228;p30"/>
          <p:cNvSpPr/>
          <p:nvPr/>
        </p:nvSpPr>
        <p:spPr>
          <a:xfrm>
            <a:off x="2401688" y="2446592"/>
            <a:ext cx="1915508" cy="1915508"/>
          </a:xfrm>
          <a:prstGeom prst="ellipse">
            <a:avLst/>
          </a:prstGeom>
          <a:solidFill>
            <a:srgbClr val="FFBF3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29" name="Google Shape;229;p30"/>
          <p:cNvSpPr/>
          <p:nvPr/>
        </p:nvSpPr>
        <p:spPr>
          <a:xfrm>
            <a:off x="7904130" y="2446592"/>
            <a:ext cx="1915508" cy="1915508"/>
          </a:xfrm>
          <a:prstGeom prst="ellipse">
            <a:avLst/>
          </a:prstGeom>
          <a:solidFill>
            <a:srgbClr val="FFBF3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30" name="Google Shape;230;p30"/>
          <p:cNvSpPr txBox="1"/>
          <p:nvPr/>
        </p:nvSpPr>
        <p:spPr>
          <a:xfrm>
            <a:off x="1962867" y="4680040"/>
            <a:ext cx="2771400" cy="554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3200"/>
              <a:buFont typeface="Arial"/>
              <a:buNone/>
            </a:pPr>
            <a:r>
              <a:rPr b="1" baseline="30000" i="0" lang="en-US" sz="3000" u="none" cap="none" strike="noStrike">
                <a:solidFill>
                  <a:srgbClr val="FFFFFF"/>
                </a:solidFill>
                <a:latin typeface="Inter"/>
                <a:ea typeface="Inter"/>
                <a:cs typeface="Inter"/>
                <a:sym typeface="Inter"/>
              </a:rPr>
              <a:t>Online account</a:t>
            </a:r>
            <a:endParaRPr b="1" baseline="30000" i="0" sz="3000" u="none" cap="none" strike="noStrike">
              <a:solidFill>
                <a:srgbClr val="FFFFFF"/>
              </a:solidFill>
              <a:latin typeface="Inter"/>
              <a:ea typeface="Inter"/>
              <a:cs typeface="Inter"/>
              <a:sym typeface="Inter"/>
            </a:endParaRPr>
          </a:p>
        </p:txBody>
      </p:sp>
      <p:sp>
        <p:nvSpPr>
          <p:cNvPr id="231" name="Google Shape;231;p30"/>
          <p:cNvSpPr txBox="1"/>
          <p:nvPr/>
        </p:nvSpPr>
        <p:spPr>
          <a:xfrm>
            <a:off x="7468259" y="4680040"/>
            <a:ext cx="2771400" cy="554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3200"/>
              <a:buFont typeface="Arial"/>
              <a:buNone/>
            </a:pPr>
            <a:r>
              <a:rPr b="1" baseline="30000" i="0" lang="en-US" sz="3000" u="none" cap="none" strike="noStrike">
                <a:solidFill>
                  <a:srgbClr val="FFFFFF"/>
                </a:solidFill>
                <a:latin typeface="Inter"/>
                <a:ea typeface="Inter"/>
                <a:cs typeface="Inter"/>
                <a:sym typeface="Inter"/>
              </a:rPr>
              <a:t>Mobile App</a:t>
            </a:r>
            <a:endParaRPr i="0" sz="1200" u="none" cap="none" strike="noStrike">
              <a:solidFill>
                <a:srgbClr val="000000"/>
              </a:solidFill>
              <a:latin typeface="Inter"/>
              <a:ea typeface="Inter"/>
              <a:cs typeface="Inter"/>
              <a:sym typeface="Inter"/>
            </a:endParaRPr>
          </a:p>
        </p:txBody>
      </p:sp>
      <p:pic>
        <p:nvPicPr>
          <p:cNvPr id="232" name="Google Shape;232;p30"/>
          <p:cNvPicPr preferRelativeResize="0"/>
          <p:nvPr/>
        </p:nvPicPr>
        <p:blipFill rotWithShape="1">
          <a:blip r:embed="rId3">
            <a:alphaModFix/>
          </a:blip>
          <a:srcRect b="0" l="0" r="0" t="0"/>
          <a:stretch/>
        </p:blipFill>
        <p:spPr>
          <a:xfrm>
            <a:off x="2465948" y="2552302"/>
            <a:ext cx="1765116" cy="1704088"/>
          </a:xfrm>
          <a:prstGeom prst="rect">
            <a:avLst/>
          </a:prstGeom>
          <a:noFill/>
          <a:ln>
            <a:noFill/>
          </a:ln>
        </p:spPr>
      </p:pic>
      <p:pic>
        <p:nvPicPr>
          <p:cNvPr id="233" name="Google Shape;233;p30"/>
          <p:cNvPicPr preferRelativeResize="0"/>
          <p:nvPr/>
        </p:nvPicPr>
        <p:blipFill rotWithShape="1">
          <a:blip r:embed="rId4">
            <a:alphaModFix/>
          </a:blip>
          <a:srcRect b="0" l="0" r="0" t="0"/>
          <a:stretch/>
        </p:blipFill>
        <p:spPr>
          <a:xfrm rot="-5400000">
            <a:off x="7985560" y="2566030"/>
            <a:ext cx="1736676" cy="1676632"/>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8" name="Shape 238"/>
        <p:cNvGrpSpPr/>
        <p:nvPr/>
      </p:nvGrpSpPr>
      <p:grpSpPr>
        <a:xfrm>
          <a:off x="0" y="0"/>
          <a:ext cx="0" cy="0"/>
          <a:chOff x="0" y="0"/>
          <a:chExt cx="0" cy="0"/>
        </a:xfrm>
      </p:grpSpPr>
      <p:pic>
        <p:nvPicPr>
          <p:cNvPr id="239" name="Google Shape;239;p31"/>
          <p:cNvPicPr preferRelativeResize="0"/>
          <p:nvPr/>
        </p:nvPicPr>
        <p:blipFill rotWithShape="1">
          <a:blip r:embed="rId4">
            <a:alphaModFix/>
          </a:blip>
          <a:srcRect b="24742" l="0" r="0" t="0"/>
          <a:stretch/>
        </p:blipFill>
        <p:spPr>
          <a:xfrm>
            <a:off x="3171536" y="2111022"/>
            <a:ext cx="2111363" cy="3496028"/>
          </a:xfrm>
          <a:prstGeom prst="rect">
            <a:avLst/>
          </a:prstGeom>
          <a:noFill/>
          <a:ln>
            <a:noFill/>
          </a:ln>
        </p:spPr>
      </p:pic>
      <p:sp>
        <p:nvSpPr>
          <p:cNvPr id="240" name="Google Shape;240;p31"/>
          <p:cNvSpPr/>
          <p:nvPr/>
        </p:nvSpPr>
        <p:spPr>
          <a:xfrm>
            <a:off x="528375" y="418300"/>
            <a:ext cx="7529400" cy="803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31"/>
          <p:cNvSpPr txBox="1"/>
          <p:nvPr/>
        </p:nvSpPr>
        <p:spPr>
          <a:xfrm>
            <a:off x="759171" y="352282"/>
            <a:ext cx="9859200" cy="7587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None/>
            </a:pPr>
            <a:r>
              <a:rPr lang="en-US" sz="4200">
                <a:solidFill>
                  <a:srgbClr val="253746"/>
                </a:solidFill>
                <a:latin typeface="Inter Black"/>
                <a:ea typeface="Inter Black"/>
                <a:cs typeface="Inter Black"/>
                <a:sym typeface="Inter Black"/>
              </a:rPr>
              <a:t>With our mobile app you can: </a:t>
            </a:r>
            <a:endParaRPr sz="4200">
              <a:solidFill>
                <a:srgbClr val="253746"/>
              </a:solidFill>
              <a:latin typeface="Inter Black"/>
              <a:ea typeface="Inter Black"/>
              <a:cs typeface="Inter Black"/>
              <a:sym typeface="Inter Black"/>
            </a:endParaRPr>
          </a:p>
        </p:txBody>
      </p:sp>
      <p:pic>
        <p:nvPicPr>
          <p:cNvPr id="242" name="Google Shape;242;p31"/>
          <p:cNvPicPr preferRelativeResize="0"/>
          <p:nvPr/>
        </p:nvPicPr>
        <p:blipFill>
          <a:blip r:embed="rId5">
            <a:alphaModFix/>
          </a:blip>
          <a:stretch>
            <a:fillRect/>
          </a:stretch>
        </p:blipFill>
        <p:spPr>
          <a:xfrm>
            <a:off x="3753489" y="1693625"/>
            <a:ext cx="947450" cy="365975"/>
          </a:xfrm>
          <a:prstGeom prst="rect">
            <a:avLst/>
          </a:prstGeom>
          <a:noFill/>
          <a:ln>
            <a:noFill/>
          </a:ln>
        </p:spPr>
      </p:pic>
      <p:sp>
        <p:nvSpPr>
          <p:cNvPr id="243" name="Google Shape;243;p31"/>
          <p:cNvSpPr/>
          <p:nvPr/>
        </p:nvSpPr>
        <p:spPr>
          <a:xfrm>
            <a:off x="8824525" y="2339775"/>
            <a:ext cx="1845600" cy="1825500"/>
          </a:xfrm>
          <a:prstGeom prst="rect">
            <a:avLst/>
          </a:prstGeom>
          <a:solidFill>
            <a:srgbClr val="EDED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sz="1200">
                <a:latin typeface="Roboto Condensed"/>
                <a:ea typeface="Roboto Condensed"/>
                <a:cs typeface="Roboto Condensed"/>
                <a:sym typeface="Roboto Condensed"/>
              </a:rPr>
              <a:t>Security on the go</a:t>
            </a:r>
            <a:br>
              <a:rPr b="1" lang="en-US" sz="1200">
                <a:latin typeface="Roboto Condensed"/>
                <a:ea typeface="Roboto Condensed"/>
                <a:cs typeface="Roboto Condensed"/>
                <a:sym typeface="Roboto Condensed"/>
              </a:rPr>
            </a:br>
            <a:endParaRPr b="1" sz="400">
              <a:latin typeface="Roboto Condensed"/>
              <a:ea typeface="Roboto Condensed"/>
              <a:cs typeface="Roboto Condensed"/>
              <a:sym typeface="Roboto Condensed"/>
            </a:endParaRPr>
          </a:p>
          <a:p>
            <a:pPr indent="0" lvl="0" marL="0" rtl="0" algn="l">
              <a:spcBef>
                <a:spcPts val="0"/>
              </a:spcBef>
              <a:spcAft>
                <a:spcPts val="0"/>
              </a:spcAft>
              <a:buNone/>
            </a:pPr>
            <a:r>
              <a:rPr lang="en-US" sz="900">
                <a:latin typeface="Inter"/>
                <a:ea typeface="Inter"/>
                <a:cs typeface="Inter"/>
                <a:sym typeface="Inter"/>
              </a:rPr>
              <a:t>Our mobile app uses secure encryption and won’t store pictures on your phone, keeping your documentation safe and secure. Login is protected by a four-digit passcode of your choosing. You can also log in with your thumbprint on Apple devices.</a:t>
            </a:r>
            <a:endParaRPr sz="900">
              <a:latin typeface="Inter"/>
              <a:ea typeface="Inter"/>
              <a:cs typeface="Inter"/>
              <a:sym typeface="Inte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32"/>
          <p:cNvSpPr txBox="1"/>
          <p:nvPr>
            <p:ph type="ctrTitle"/>
          </p:nvPr>
        </p:nvSpPr>
        <p:spPr>
          <a:xfrm>
            <a:off x="898358" y="564732"/>
            <a:ext cx="10127195" cy="75875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Inter Black"/>
              <a:buNone/>
            </a:pPr>
            <a:r>
              <a:rPr b="0" lang="en-US"/>
              <a:t>Contact Participant Services</a:t>
            </a:r>
            <a:endParaRPr b="0"/>
          </a:p>
        </p:txBody>
      </p:sp>
      <p:sp>
        <p:nvSpPr>
          <p:cNvPr id="249" name="Google Shape;249;p32"/>
          <p:cNvSpPr/>
          <p:nvPr/>
        </p:nvSpPr>
        <p:spPr>
          <a:xfrm>
            <a:off x="1760008" y="2446592"/>
            <a:ext cx="1915508" cy="1915508"/>
          </a:xfrm>
          <a:prstGeom prst="ellipse">
            <a:avLst/>
          </a:prstGeom>
          <a:solidFill>
            <a:srgbClr val="FFBF3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50" name="Google Shape;250;p32"/>
          <p:cNvSpPr/>
          <p:nvPr/>
        </p:nvSpPr>
        <p:spPr>
          <a:xfrm>
            <a:off x="8545810" y="2446592"/>
            <a:ext cx="1915508" cy="1915508"/>
          </a:xfrm>
          <a:prstGeom prst="ellipse">
            <a:avLst/>
          </a:prstGeom>
          <a:solidFill>
            <a:srgbClr val="FFBF3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51" name="Google Shape;251;p32"/>
          <p:cNvSpPr txBox="1"/>
          <p:nvPr/>
        </p:nvSpPr>
        <p:spPr>
          <a:xfrm>
            <a:off x="1321187" y="4680040"/>
            <a:ext cx="2771400" cy="554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3200"/>
              <a:buFont typeface="Arial"/>
              <a:buNone/>
            </a:pPr>
            <a:r>
              <a:rPr b="1" baseline="30000" i="0" lang="en-US" sz="3000" u="none" cap="none" strike="noStrike">
                <a:solidFill>
                  <a:srgbClr val="FFFFFF"/>
                </a:solidFill>
                <a:latin typeface="Inter"/>
                <a:ea typeface="Inter"/>
                <a:cs typeface="Inter"/>
                <a:sym typeface="Inter"/>
              </a:rPr>
              <a:t>Live Chat</a:t>
            </a:r>
            <a:endParaRPr b="1" baseline="30000" i="0" sz="3000" u="none" cap="none" strike="noStrike">
              <a:solidFill>
                <a:srgbClr val="FFFFFF"/>
              </a:solidFill>
              <a:latin typeface="Inter"/>
              <a:ea typeface="Inter"/>
              <a:cs typeface="Inter"/>
              <a:sym typeface="Inter"/>
            </a:endParaRPr>
          </a:p>
        </p:txBody>
      </p:sp>
      <p:sp>
        <p:nvSpPr>
          <p:cNvPr id="252" name="Google Shape;252;p32"/>
          <p:cNvSpPr txBox="1"/>
          <p:nvPr/>
        </p:nvSpPr>
        <p:spPr>
          <a:xfrm>
            <a:off x="8109939" y="4680040"/>
            <a:ext cx="2771400" cy="554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3200"/>
              <a:buFont typeface="Arial"/>
              <a:buNone/>
            </a:pPr>
            <a:r>
              <a:rPr b="1" baseline="30000" i="0" lang="en-US" sz="3000" u="none" cap="none" strike="noStrike">
                <a:solidFill>
                  <a:srgbClr val="FFFFFF"/>
                </a:solidFill>
                <a:latin typeface="Inter"/>
                <a:ea typeface="Inter"/>
                <a:cs typeface="Inter"/>
                <a:sym typeface="Inter"/>
              </a:rPr>
              <a:t>Phone</a:t>
            </a:r>
            <a:endParaRPr b="1" baseline="30000" i="0" sz="3000" u="none" cap="none" strike="noStrike">
              <a:solidFill>
                <a:srgbClr val="FFFFFF"/>
              </a:solidFill>
              <a:latin typeface="Inter"/>
              <a:ea typeface="Inter"/>
              <a:cs typeface="Inter"/>
              <a:sym typeface="Inter"/>
            </a:endParaRPr>
          </a:p>
        </p:txBody>
      </p:sp>
      <p:sp>
        <p:nvSpPr>
          <p:cNvPr id="253" name="Google Shape;253;p32"/>
          <p:cNvSpPr txBox="1"/>
          <p:nvPr/>
        </p:nvSpPr>
        <p:spPr>
          <a:xfrm>
            <a:off x="898358" y="1641424"/>
            <a:ext cx="110283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800"/>
              <a:buFont typeface="Arial"/>
              <a:buNone/>
            </a:pPr>
            <a:r>
              <a:rPr i="0" lang="en-US" sz="1600" u="none" cap="none" strike="noStrike">
                <a:solidFill>
                  <a:srgbClr val="FFFFFF"/>
                </a:solidFill>
                <a:latin typeface="Inter"/>
                <a:ea typeface="Inter"/>
                <a:cs typeface="Inter"/>
                <a:sym typeface="Inter"/>
              </a:rPr>
              <a:t>Our Participant Services team is available Monday through Friday, from 6 a.m. to 9 p.m. CT, except holidays.</a:t>
            </a:r>
            <a:endParaRPr i="0" sz="1200" u="none" cap="none" strike="noStrike">
              <a:solidFill>
                <a:srgbClr val="000000"/>
              </a:solidFill>
              <a:latin typeface="Inter"/>
              <a:ea typeface="Inter"/>
              <a:cs typeface="Inter"/>
              <a:sym typeface="Inter"/>
            </a:endParaRPr>
          </a:p>
        </p:txBody>
      </p:sp>
      <p:sp>
        <p:nvSpPr>
          <p:cNvPr id="254" name="Google Shape;254;p32"/>
          <p:cNvSpPr/>
          <p:nvPr/>
        </p:nvSpPr>
        <p:spPr>
          <a:xfrm>
            <a:off x="5152909" y="2446592"/>
            <a:ext cx="1915508" cy="1915508"/>
          </a:xfrm>
          <a:prstGeom prst="ellipse">
            <a:avLst/>
          </a:prstGeom>
          <a:solidFill>
            <a:srgbClr val="FFBF3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55" name="Google Shape;255;p32"/>
          <p:cNvSpPr txBox="1"/>
          <p:nvPr/>
        </p:nvSpPr>
        <p:spPr>
          <a:xfrm>
            <a:off x="4696980" y="4680040"/>
            <a:ext cx="2771400" cy="554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3200"/>
              <a:buFont typeface="Arial"/>
              <a:buNone/>
            </a:pPr>
            <a:r>
              <a:rPr b="1" baseline="30000" i="0" lang="en-US" sz="3000" u="none" cap="none" strike="noStrike">
                <a:solidFill>
                  <a:srgbClr val="FFFFFF"/>
                </a:solidFill>
                <a:latin typeface="Inter"/>
                <a:ea typeface="Inter"/>
                <a:cs typeface="Inter"/>
                <a:sym typeface="Inter"/>
              </a:rPr>
              <a:t>Email</a:t>
            </a:r>
            <a:endParaRPr b="1" baseline="30000" i="0" sz="3000" u="none" cap="none" strike="noStrike">
              <a:solidFill>
                <a:srgbClr val="FFFFFF"/>
              </a:solidFill>
              <a:latin typeface="Inter"/>
              <a:ea typeface="Inter"/>
              <a:cs typeface="Inter"/>
              <a:sym typeface="Inter"/>
            </a:endParaRPr>
          </a:p>
        </p:txBody>
      </p:sp>
      <p:sp>
        <p:nvSpPr>
          <p:cNvPr id="256" name="Google Shape;256;p32"/>
          <p:cNvSpPr txBox="1"/>
          <p:nvPr/>
        </p:nvSpPr>
        <p:spPr>
          <a:xfrm>
            <a:off x="3988767" y="5099735"/>
            <a:ext cx="4243800" cy="430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2400"/>
              <a:buFont typeface="Arial"/>
              <a:buNone/>
            </a:pPr>
            <a:r>
              <a:rPr baseline="30000" i="0" lang="en-US" sz="2200" u="none" cap="none" strike="noStrike">
                <a:solidFill>
                  <a:srgbClr val="FFFFFF"/>
                </a:solidFill>
                <a:latin typeface="Inter"/>
                <a:ea typeface="Inter"/>
                <a:cs typeface="Inter"/>
                <a:sym typeface="Inter"/>
              </a:rPr>
              <a:t>customerservice@wexhealth.com</a:t>
            </a:r>
            <a:endParaRPr baseline="30000" i="0" sz="2200" u="none" cap="none" strike="noStrike">
              <a:solidFill>
                <a:srgbClr val="FFFFFF"/>
              </a:solidFill>
              <a:latin typeface="Inter"/>
              <a:ea typeface="Inter"/>
              <a:cs typeface="Inter"/>
              <a:sym typeface="Inter"/>
            </a:endParaRPr>
          </a:p>
        </p:txBody>
      </p:sp>
      <p:sp>
        <p:nvSpPr>
          <p:cNvPr id="257" name="Google Shape;257;p32"/>
          <p:cNvSpPr txBox="1"/>
          <p:nvPr/>
        </p:nvSpPr>
        <p:spPr>
          <a:xfrm>
            <a:off x="8527814" y="5099735"/>
            <a:ext cx="1951500" cy="430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2400"/>
              <a:buFont typeface="Arial"/>
              <a:buNone/>
            </a:pPr>
            <a:r>
              <a:rPr baseline="30000" i="0" lang="en-US" sz="2200" u="none" cap="none" strike="noStrike">
                <a:solidFill>
                  <a:srgbClr val="FFFFFF"/>
                </a:solidFill>
                <a:latin typeface="Inter"/>
                <a:ea typeface="Inter"/>
                <a:cs typeface="Inter"/>
                <a:sym typeface="Inter"/>
              </a:rPr>
              <a:t>866-451-3399</a:t>
            </a:r>
            <a:endParaRPr baseline="30000" i="0" sz="2200" u="none" cap="none" strike="noStrike">
              <a:solidFill>
                <a:srgbClr val="FFFFFF"/>
              </a:solidFill>
              <a:latin typeface="Inter"/>
              <a:ea typeface="Inter"/>
              <a:cs typeface="Inter"/>
              <a:sym typeface="Inter"/>
            </a:endParaRPr>
          </a:p>
        </p:txBody>
      </p:sp>
      <p:pic>
        <p:nvPicPr>
          <p:cNvPr id="258" name="Google Shape;258;p32"/>
          <p:cNvPicPr preferRelativeResize="0"/>
          <p:nvPr/>
        </p:nvPicPr>
        <p:blipFill rotWithShape="1">
          <a:blip r:embed="rId3">
            <a:alphaModFix/>
          </a:blip>
          <a:srcRect b="0" l="0" r="0" t="0"/>
          <a:stretch/>
        </p:blipFill>
        <p:spPr>
          <a:xfrm>
            <a:off x="1723642" y="2465360"/>
            <a:ext cx="1966368" cy="1898380"/>
          </a:xfrm>
          <a:prstGeom prst="rect">
            <a:avLst/>
          </a:prstGeom>
          <a:noFill/>
          <a:ln>
            <a:noFill/>
          </a:ln>
        </p:spPr>
      </p:pic>
      <p:pic>
        <p:nvPicPr>
          <p:cNvPr id="259" name="Google Shape;259;p32"/>
          <p:cNvPicPr preferRelativeResize="0"/>
          <p:nvPr/>
        </p:nvPicPr>
        <p:blipFill rotWithShape="1">
          <a:blip r:embed="rId4">
            <a:alphaModFix/>
          </a:blip>
          <a:srcRect b="0" l="0" r="0" t="0"/>
          <a:stretch/>
        </p:blipFill>
        <p:spPr>
          <a:xfrm>
            <a:off x="5096820" y="2396641"/>
            <a:ext cx="1971598" cy="1903610"/>
          </a:xfrm>
          <a:prstGeom prst="rect">
            <a:avLst/>
          </a:prstGeom>
          <a:noFill/>
          <a:ln>
            <a:noFill/>
          </a:ln>
        </p:spPr>
      </p:pic>
      <p:pic>
        <p:nvPicPr>
          <p:cNvPr id="260" name="Google Shape;260;p32"/>
          <p:cNvPicPr preferRelativeResize="0"/>
          <p:nvPr/>
        </p:nvPicPr>
        <p:blipFill rotWithShape="1">
          <a:blip r:embed="rId5">
            <a:alphaModFix/>
          </a:blip>
          <a:srcRect b="0" l="0" r="0" t="0"/>
          <a:stretch/>
        </p:blipFill>
        <p:spPr>
          <a:xfrm>
            <a:off x="8512394" y="2396208"/>
            <a:ext cx="1966368" cy="189838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2"/>
          <p:cNvSpPr txBox="1"/>
          <p:nvPr>
            <p:ph type="ctrTitle"/>
          </p:nvPr>
        </p:nvSpPr>
        <p:spPr>
          <a:xfrm>
            <a:off x="785450" y="2323800"/>
            <a:ext cx="6094500" cy="1903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2"/>
              </a:buClr>
              <a:buSzPts val="4444"/>
              <a:buFont typeface="Inter Black"/>
              <a:buNone/>
            </a:pPr>
            <a:r>
              <a:rPr b="0" lang="en-US" sz="4120">
                <a:solidFill>
                  <a:srgbClr val="253746"/>
                </a:solidFill>
              </a:rPr>
              <a:t>Health reimbursement arrangement (HRA)</a:t>
            </a:r>
            <a:endParaRPr b="0" sz="4120">
              <a:solidFill>
                <a:srgbClr val="253746"/>
              </a:solidFil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23"/>
          <p:cNvSpPr txBox="1"/>
          <p:nvPr>
            <p:ph type="ctrTitle"/>
          </p:nvPr>
        </p:nvSpPr>
        <p:spPr>
          <a:xfrm>
            <a:off x="1166446" y="564731"/>
            <a:ext cx="9859107" cy="1165821"/>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accent1"/>
              </a:buClr>
              <a:buSzPct val="111111"/>
              <a:buFont typeface="Inter Black"/>
              <a:buNone/>
            </a:pPr>
            <a:r>
              <a:rPr b="0" lang="en-US"/>
              <a:t>What is a health reimbursement arrangement (HRA)?</a:t>
            </a:r>
            <a:endParaRPr b="0"/>
          </a:p>
        </p:txBody>
      </p:sp>
      <p:sp>
        <p:nvSpPr>
          <p:cNvPr id="141" name="Google Shape;141;p23"/>
          <p:cNvSpPr txBox="1"/>
          <p:nvPr/>
        </p:nvSpPr>
        <p:spPr>
          <a:xfrm>
            <a:off x="2288363" y="4333671"/>
            <a:ext cx="3033000" cy="769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i="0" lang="en-US" sz="2200" u="none" cap="none" strike="noStrike">
                <a:solidFill>
                  <a:srgbClr val="253746"/>
                </a:solidFill>
                <a:latin typeface="Inter"/>
                <a:ea typeface="Inter"/>
                <a:cs typeface="Inter"/>
                <a:sym typeface="Inter"/>
              </a:rPr>
              <a:t>Designed and funded by your employer</a:t>
            </a:r>
            <a:endParaRPr i="0" sz="2200" u="none" cap="none" strike="noStrike">
              <a:solidFill>
                <a:srgbClr val="253746"/>
              </a:solidFill>
              <a:latin typeface="Inter"/>
              <a:ea typeface="Inter"/>
              <a:cs typeface="Inter"/>
              <a:sym typeface="Inter"/>
            </a:endParaRPr>
          </a:p>
        </p:txBody>
      </p:sp>
      <p:sp>
        <p:nvSpPr>
          <p:cNvPr id="142" name="Google Shape;142;p23"/>
          <p:cNvSpPr txBox="1"/>
          <p:nvPr/>
        </p:nvSpPr>
        <p:spPr>
          <a:xfrm>
            <a:off x="6743574" y="4333671"/>
            <a:ext cx="3272100" cy="1108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i="0" lang="en-US" sz="2200" u="none" cap="none" strike="noStrike">
                <a:solidFill>
                  <a:srgbClr val="253746"/>
                </a:solidFill>
                <a:latin typeface="Inter"/>
                <a:ea typeface="Inter"/>
                <a:cs typeface="Inter"/>
                <a:sym typeface="Inter"/>
              </a:rPr>
              <a:t>Can offset costs not covered by your group health plan</a:t>
            </a:r>
            <a:endParaRPr i="0" sz="2200" u="none" cap="none" strike="noStrike">
              <a:solidFill>
                <a:srgbClr val="253746"/>
              </a:solidFill>
              <a:latin typeface="Inter"/>
              <a:ea typeface="Inter"/>
              <a:cs typeface="Inter"/>
              <a:sym typeface="Inter"/>
            </a:endParaRPr>
          </a:p>
        </p:txBody>
      </p:sp>
      <p:sp>
        <p:nvSpPr>
          <p:cNvPr id="143" name="Google Shape;143;p23"/>
          <p:cNvSpPr/>
          <p:nvPr/>
        </p:nvSpPr>
        <p:spPr>
          <a:xfrm>
            <a:off x="2850972" y="2242817"/>
            <a:ext cx="1915508" cy="1915508"/>
          </a:xfrm>
          <a:prstGeom prst="ellipse">
            <a:avLst/>
          </a:prstGeom>
          <a:solidFill>
            <a:srgbClr val="FFBF3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BF3F"/>
              </a:solidFill>
              <a:latin typeface="Arial"/>
              <a:ea typeface="Arial"/>
              <a:cs typeface="Arial"/>
              <a:sym typeface="Arial"/>
            </a:endParaRPr>
          </a:p>
        </p:txBody>
      </p:sp>
      <p:grpSp>
        <p:nvGrpSpPr>
          <p:cNvPr id="144" name="Google Shape;144;p23"/>
          <p:cNvGrpSpPr/>
          <p:nvPr/>
        </p:nvGrpSpPr>
        <p:grpSpPr>
          <a:xfrm>
            <a:off x="3416736" y="2730209"/>
            <a:ext cx="783978" cy="940724"/>
            <a:chOff x="2576500" y="474475"/>
            <a:chExt cx="83775" cy="100525"/>
          </a:xfrm>
        </p:grpSpPr>
        <p:sp>
          <p:nvSpPr>
            <p:cNvPr id="145" name="Google Shape;145;p23"/>
            <p:cNvSpPr/>
            <p:nvPr/>
          </p:nvSpPr>
          <p:spPr>
            <a:xfrm>
              <a:off x="2592850" y="474475"/>
              <a:ext cx="51100" cy="32275"/>
            </a:xfrm>
            <a:custGeom>
              <a:rect b="b" l="l" r="r" t="t"/>
              <a:pathLst>
                <a:path extrusionOk="0" h="1291" w="2044">
                  <a:moveTo>
                    <a:pt x="1089" y="202"/>
                  </a:moveTo>
                  <a:lnTo>
                    <a:pt x="1156" y="219"/>
                  </a:lnTo>
                  <a:lnTo>
                    <a:pt x="1240" y="286"/>
                  </a:lnTo>
                  <a:lnTo>
                    <a:pt x="1323" y="336"/>
                  </a:lnTo>
                  <a:lnTo>
                    <a:pt x="1374" y="353"/>
                  </a:lnTo>
                  <a:lnTo>
                    <a:pt x="1441" y="369"/>
                  </a:lnTo>
                  <a:lnTo>
                    <a:pt x="1575" y="336"/>
                  </a:lnTo>
                  <a:lnTo>
                    <a:pt x="1826" y="252"/>
                  </a:lnTo>
                  <a:lnTo>
                    <a:pt x="1843" y="252"/>
                  </a:lnTo>
                  <a:lnTo>
                    <a:pt x="1809" y="386"/>
                  </a:lnTo>
                  <a:lnTo>
                    <a:pt x="1759" y="503"/>
                  </a:lnTo>
                  <a:lnTo>
                    <a:pt x="1709" y="587"/>
                  </a:lnTo>
                  <a:lnTo>
                    <a:pt x="1658" y="671"/>
                  </a:lnTo>
                  <a:lnTo>
                    <a:pt x="1558" y="822"/>
                  </a:lnTo>
                  <a:lnTo>
                    <a:pt x="1524" y="922"/>
                  </a:lnTo>
                  <a:lnTo>
                    <a:pt x="1508" y="1023"/>
                  </a:lnTo>
                  <a:lnTo>
                    <a:pt x="1374" y="1056"/>
                  </a:lnTo>
                  <a:lnTo>
                    <a:pt x="1223" y="1073"/>
                  </a:lnTo>
                  <a:lnTo>
                    <a:pt x="1022" y="1090"/>
                  </a:lnTo>
                  <a:lnTo>
                    <a:pt x="804" y="1073"/>
                  </a:lnTo>
                  <a:lnTo>
                    <a:pt x="670" y="1056"/>
                  </a:lnTo>
                  <a:lnTo>
                    <a:pt x="536" y="1023"/>
                  </a:lnTo>
                  <a:lnTo>
                    <a:pt x="519" y="922"/>
                  </a:lnTo>
                  <a:lnTo>
                    <a:pt x="469" y="822"/>
                  </a:lnTo>
                  <a:lnTo>
                    <a:pt x="385" y="671"/>
                  </a:lnTo>
                  <a:lnTo>
                    <a:pt x="318" y="587"/>
                  </a:lnTo>
                  <a:lnTo>
                    <a:pt x="268" y="503"/>
                  </a:lnTo>
                  <a:lnTo>
                    <a:pt x="235" y="386"/>
                  </a:lnTo>
                  <a:lnTo>
                    <a:pt x="201" y="252"/>
                  </a:lnTo>
                  <a:lnTo>
                    <a:pt x="218" y="252"/>
                  </a:lnTo>
                  <a:lnTo>
                    <a:pt x="469" y="336"/>
                  </a:lnTo>
                  <a:lnTo>
                    <a:pt x="603" y="369"/>
                  </a:lnTo>
                  <a:lnTo>
                    <a:pt x="670" y="353"/>
                  </a:lnTo>
                  <a:lnTo>
                    <a:pt x="720" y="336"/>
                  </a:lnTo>
                  <a:lnTo>
                    <a:pt x="804" y="286"/>
                  </a:lnTo>
                  <a:lnTo>
                    <a:pt x="888" y="219"/>
                  </a:lnTo>
                  <a:lnTo>
                    <a:pt x="955" y="202"/>
                  </a:lnTo>
                  <a:close/>
                  <a:moveTo>
                    <a:pt x="905" y="1"/>
                  </a:moveTo>
                  <a:lnTo>
                    <a:pt x="804" y="34"/>
                  </a:lnTo>
                  <a:lnTo>
                    <a:pt x="737" y="85"/>
                  </a:lnTo>
                  <a:lnTo>
                    <a:pt x="670" y="118"/>
                  </a:lnTo>
                  <a:lnTo>
                    <a:pt x="637" y="152"/>
                  </a:lnTo>
                  <a:lnTo>
                    <a:pt x="603" y="168"/>
                  </a:lnTo>
                  <a:lnTo>
                    <a:pt x="519" y="152"/>
                  </a:lnTo>
                  <a:lnTo>
                    <a:pt x="285" y="68"/>
                  </a:lnTo>
                  <a:lnTo>
                    <a:pt x="235" y="51"/>
                  </a:lnTo>
                  <a:lnTo>
                    <a:pt x="184" y="51"/>
                  </a:lnTo>
                  <a:lnTo>
                    <a:pt x="134" y="68"/>
                  </a:lnTo>
                  <a:lnTo>
                    <a:pt x="84" y="101"/>
                  </a:lnTo>
                  <a:lnTo>
                    <a:pt x="50" y="135"/>
                  </a:lnTo>
                  <a:lnTo>
                    <a:pt x="17" y="185"/>
                  </a:lnTo>
                  <a:lnTo>
                    <a:pt x="0" y="235"/>
                  </a:lnTo>
                  <a:lnTo>
                    <a:pt x="0" y="286"/>
                  </a:lnTo>
                  <a:lnTo>
                    <a:pt x="34" y="453"/>
                  </a:lnTo>
                  <a:lnTo>
                    <a:pt x="101" y="587"/>
                  </a:lnTo>
                  <a:lnTo>
                    <a:pt x="151" y="704"/>
                  </a:lnTo>
                  <a:lnTo>
                    <a:pt x="218" y="788"/>
                  </a:lnTo>
                  <a:lnTo>
                    <a:pt x="302" y="939"/>
                  </a:lnTo>
                  <a:lnTo>
                    <a:pt x="335" y="1006"/>
                  </a:lnTo>
                  <a:lnTo>
                    <a:pt x="335" y="1090"/>
                  </a:lnTo>
                  <a:lnTo>
                    <a:pt x="352" y="1123"/>
                  </a:lnTo>
                  <a:lnTo>
                    <a:pt x="352" y="1157"/>
                  </a:lnTo>
                  <a:lnTo>
                    <a:pt x="385" y="1173"/>
                  </a:lnTo>
                  <a:lnTo>
                    <a:pt x="402" y="1190"/>
                  </a:lnTo>
                  <a:lnTo>
                    <a:pt x="603" y="1240"/>
                  </a:lnTo>
                  <a:lnTo>
                    <a:pt x="787" y="1274"/>
                  </a:lnTo>
                  <a:lnTo>
                    <a:pt x="1022" y="1291"/>
                  </a:lnTo>
                  <a:lnTo>
                    <a:pt x="1256" y="1274"/>
                  </a:lnTo>
                  <a:lnTo>
                    <a:pt x="1441" y="1240"/>
                  </a:lnTo>
                  <a:lnTo>
                    <a:pt x="1625" y="1190"/>
                  </a:lnTo>
                  <a:lnTo>
                    <a:pt x="1658" y="1173"/>
                  </a:lnTo>
                  <a:lnTo>
                    <a:pt x="1675" y="1157"/>
                  </a:lnTo>
                  <a:lnTo>
                    <a:pt x="1692" y="1123"/>
                  </a:lnTo>
                  <a:lnTo>
                    <a:pt x="1709" y="1090"/>
                  </a:lnTo>
                  <a:lnTo>
                    <a:pt x="1709" y="1006"/>
                  </a:lnTo>
                  <a:lnTo>
                    <a:pt x="1742" y="939"/>
                  </a:lnTo>
                  <a:lnTo>
                    <a:pt x="1826" y="788"/>
                  </a:lnTo>
                  <a:lnTo>
                    <a:pt x="1893" y="704"/>
                  </a:lnTo>
                  <a:lnTo>
                    <a:pt x="1943" y="587"/>
                  </a:lnTo>
                  <a:lnTo>
                    <a:pt x="1993" y="453"/>
                  </a:lnTo>
                  <a:lnTo>
                    <a:pt x="2044" y="286"/>
                  </a:lnTo>
                  <a:lnTo>
                    <a:pt x="2044" y="235"/>
                  </a:lnTo>
                  <a:lnTo>
                    <a:pt x="2027" y="185"/>
                  </a:lnTo>
                  <a:lnTo>
                    <a:pt x="1993" y="135"/>
                  </a:lnTo>
                  <a:lnTo>
                    <a:pt x="1960" y="101"/>
                  </a:lnTo>
                  <a:lnTo>
                    <a:pt x="1910" y="68"/>
                  </a:lnTo>
                  <a:lnTo>
                    <a:pt x="1859" y="51"/>
                  </a:lnTo>
                  <a:lnTo>
                    <a:pt x="1809" y="51"/>
                  </a:lnTo>
                  <a:lnTo>
                    <a:pt x="1759" y="68"/>
                  </a:lnTo>
                  <a:lnTo>
                    <a:pt x="1524" y="152"/>
                  </a:lnTo>
                  <a:lnTo>
                    <a:pt x="1441" y="168"/>
                  </a:lnTo>
                  <a:lnTo>
                    <a:pt x="1407" y="152"/>
                  </a:lnTo>
                  <a:lnTo>
                    <a:pt x="1357" y="118"/>
                  </a:lnTo>
                  <a:lnTo>
                    <a:pt x="1307" y="85"/>
                  </a:lnTo>
                  <a:lnTo>
                    <a:pt x="1240" y="34"/>
                  </a:lnTo>
                  <a:lnTo>
                    <a:pt x="1139"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 name="Google Shape;146;p23"/>
            <p:cNvSpPr/>
            <p:nvPr/>
          </p:nvSpPr>
          <p:spPr>
            <a:xfrm>
              <a:off x="2576500" y="499200"/>
              <a:ext cx="83775" cy="75800"/>
            </a:xfrm>
            <a:custGeom>
              <a:rect b="b" l="l" r="r" t="t"/>
              <a:pathLst>
                <a:path extrusionOk="0" h="3032" w="3351">
                  <a:moveTo>
                    <a:pt x="2229" y="218"/>
                  </a:moveTo>
                  <a:lnTo>
                    <a:pt x="2446" y="469"/>
                  </a:lnTo>
                  <a:lnTo>
                    <a:pt x="2597" y="653"/>
                  </a:lnTo>
                  <a:lnTo>
                    <a:pt x="2765" y="854"/>
                  </a:lnTo>
                  <a:lnTo>
                    <a:pt x="2915" y="1089"/>
                  </a:lnTo>
                  <a:lnTo>
                    <a:pt x="3033" y="1323"/>
                  </a:lnTo>
                  <a:lnTo>
                    <a:pt x="3083" y="1441"/>
                  </a:lnTo>
                  <a:lnTo>
                    <a:pt x="3116" y="1558"/>
                  </a:lnTo>
                  <a:lnTo>
                    <a:pt x="3150" y="1658"/>
                  </a:lnTo>
                  <a:lnTo>
                    <a:pt x="3150" y="1759"/>
                  </a:lnTo>
                  <a:lnTo>
                    <a:pt x="3150" y="1910"/>
                  </a:lnTo>
                  <a:lnTo>
                    <a:pt x="3133" y="2027"/>
                  </a:lnTo>
                  <a:lnTo>
                    <a:pt x="3100" y="2144"/>
                  </a:lnTo>
                  <a:lnTo>
                    <a:pt x="3066" y="2245"/>
                  </a:lnTo>
                  <a:lnTo>
                    <a:pt x="3016" y="2345"/>
                  </a:lnTo>
                  <a:lnTo>
                    <a:pt x="2966" y="2429"/>
                  </a:lnTo>
                  <a:lnTo>
                    <a:pt x="2882" y="2513"/>
                  </a:lnTo>
                  <a:lnTo>
                    <a:pt x="2815" y="2580"/>
                  </a:lnTo>
                  <a:lnTo>
                    <a:pt x="2714" y="2647"/>
                  </a:lnTo>
                  <a:lnTo>
                    <a:pt x="2597" y="2697"/>
                  </a:lnTo>
                  <a:lnTo>
                    <a:pt x="2480" y="2730"/>
                  </a:lnTo>
                  <a:lnTo>
                    <a:pt x="2346" y="2764"/>
                  </a:lnTo>
                  <a:lnTo>
                    <a:pt x="2044" y="2814"/>
                  </a:lnTo>
                  <a:lnTo>
                    <a:pt x="1676" y="2831"/>
                  </a:lnTo>
                  <a:lnTo>
                    <a:pt x="1307" y="2814"/>
                  </a:lnTo>
                  <a:lnTo>
                    <a:pt x="1006" y="2764"/>
                  </a:lnTo>
                  <a:lnTo>
                    <a:pt x="872" y="2730"/>
                  </a:lnTo>
                  <a:lnTo>
                    <a:pt x="738" y="2697"/>
                  </a:lnTo>
                  <a:lnTo>
                    <a:pt x="637" y="2647"/>
                  </a:lnTo>
                  <a:lnTo>
                    <a:pt x="537" y="2580"/>
                  </a:lnTo>
                  <a:lnTo>
                    <a:pt x="453" y="2513"/>
                  </a:lnTo>
                  <a:lnTo>
                    <a:pt x="386" y="2429"/>
                  </a:lnTo>
                  <a:lnTo>
                    <a:pt x="336" y="2345"/>
                  </a:lnTo>
                  <a:lnTo>
                    <a:pt x="286" y="2245"/>
                  </a:lnTo>
                  <a:lnTo>
                    <a:pt x="252" y="2144"/>
                  </a:lnTo>
                  <a:lnTo>
                    <a:pt x="219" y="2027"/>
                  </a:lnTo>
                  <a:lnTo>
                    <a:pt x="202" y="1910"/>
                  </a:lnTo>
                  <a:lnTo>
                    <a:pt x="202" y="1759"/>
                  </a:lnTo>
                  <a:lnTo>
                    <a:pt x="202" y="1658"/>
                  </a:lnTo>
                  <a:lnTo>
                    <a:pt x="235" y="1558"/>
                  </a:lnTo>
                  <a:lnTo>
                    <a:pt x="269" y="1441"/>
                  </a:lnTo>
                  <a:lnTo>
                    <a:pt x="319" y="1323"/>
                  </a:lnTo>
                  <a:lnTo>
                    <a:pt x="436" y="1089"/>
                  </a:lnTo>
                  <a:lnTo>
                    <a:pt x="587" y="854"/>
                  </a:lnTo>
                  <a:lnTo>
                    <a:pt x="755" y="653"/>
                  </a:lnTo>
                  <a:lnTo>
                    <a:pt x="905" y="469"/>
                  </a:lnTo>
                  <a:lnTo>
                    <a:pt x="1123" y="218"/>
                  </a:lnTo>
                  <a:lnTo>
                    <a:pt x="1291" y="251"/>
                  </a:lnTo>
                  <a:lnTo>
                    <a:pt x="1441" y="285"/>
                  </a:lnTo>
                  <a:lnTo>
                    <a:pt x="1676" y="302"/>
                  </a:lnTo>
                  <a:lnTo>
                    <a:pt x="1910" y="285"/>
                  </a:lnTo>
                  <a:lnTo>
                    <a:pt x="2061" y="251"/>
                  </a:lnTo>
                  <a:lnTo>
                    <a:pt x="2229" y="218"/>
                  </a:lnTo>
                  <a:close/>
                  <a:moveTo>
                    <a:pt x="1073" y="0"/>
                  </a:moveTo>
                  <a:lnTo>
                    <a:pt x="1023" y="34"/>
                  </a:lnTo>
                  <a:lnTo>
                    <a:pt x="838" y="218"/>
                  </a:lnTo>
                  <a:lnTo>
                    <a:pt x="688" y="419"/>
                  </a:lnTo>
                  <a:lnTo>
                    <a:pt x="487" y="653"/>
                  </a:lnTo>
                  <a:lnTo>
                    <a:pt x="302" y="921"/>
                  </a:lnTo>
                  <a:lnTo>
                    <a:pt x="152" y="1206"/>
                  </a:lnTo>
                  <a:lnTo>
                    <a:pt x="85" y="1357"/>
                  </a:lnTo>
                  <a:lnTo>
                    <a:pt x="34" y="1491"/>
                  </a:lnTo>
                  <a:lnTo>
                    <a:pt x="1" y="1625"/>
                  </a:lnTo>
                  <a:lnTo>
                    <a:pt x="1" y="1759"/>
                  </a:lnTo>
                  <a:lnTo>
                    <a:pt x="1" y="1926"/>
                  </a:lnTo>
                  <a:lnTo>
                    <a:pt x="18" y="2077"/>
                  </a:lnTo>
                  <a:lnTo>
                    <a:pt x="51" y="2211"/>
                  </a:lnTo>
                  <a:lnTo>
                    <a:pt x="101" y="2328"/>
                  </a:lnTo>
                  <a:lnTo>
                    <a:pt x="152" y="2446"/>
                  </a:lnTo>
                  <a:lnTo>
                    <a:pt x="219" y="2546"/>
                  </a:lnTo>
                  <a:lnTo>
                    <a:pt x="302" y="2647"/>
                  </a:lnTo>
                  <a:lnTo>
                    <a:pt x="403" y="2730"/>
                  </a:lnTo>
                  <a:lnTo>
                    <a:pt x="503" y="2797"/>
                  </a:lnTo>
                  <a:lnTo>
                    <a:pt x="637" y="2864"/>
                  </a:lnTo>
                  <a:lnTo>
                    <a:pt x="771" y="2915"/>
                  </a:lnTo>
                  <a:lnTo>
                    <a:pt x="922" y="2948"/>
                  </a:lnTo>
                  <a:lnTo>
                    <a:pt x="1090" y="2982"/>
                  </a:lnTo>
                  <a:lnTo>
                    <a:pt x="1274" y="3015"/>
                  </a:lnTo>
                  <a:lnTo>
                    <a:pt x="1676" y="3032"/>
                  </a:lnTo>
                  <a:lnTo>
                    <a:pt x="2078" y="3015"/>
                  </a:lnTo>
                  <a:lnTo>
                    <a:pt x="2262" y="2982"/>
                  </a:lnTo>
                  <a:lnTo>
                    <a:pt x="2430" y="2948"/>
                  </a:lnTo>
                  <a:lnTo>
                    <a:pt x="2580" y="2915"/>
                  </a:lnTo>
                  <a:lnTo>
                    <a:pt x="2714" y="2864"/>
                  </a:lnTo>
                  <a:lnTo>
                    <a:pt x="2832" y="2797"/>
                  </a:lnTo>
                  <a:lnTo>
                    <a:pt x="2949" y="2730"/>
                  </a:lnTo>
                  <a:lnTo>
                    <a:pt x="3049" y="2647"/>
                  </a:lnTo>
                  <a:lnTo>
                    <a:pt x="3133" y="2546"/>
                  </a:lnTo>
                  <a:lnTo>
                    <a:pt x="3200" y="2446"/>
                  </a:lnTo>
                  <a:lnTo>
                    <a:pt x="3250" y="2328"/>
                  </a:lnTo>
                  <a:lnTo>
                    <a:pt x="3301" y="2211"/>
                  </a:lnTo>
                  <a:lnTo>
                    <a:pt x="3334" y="2077"/>
                  </a:lnTo>
                  <a:lnTo>
                    <a:pt x="3351" y="1926"/>
                  </a:lnTo>
                  <a:lnTo>
                    <a:pt x="3351" y="1759"/>
                  </a:lnTo>
                  <a:lnTo>
                    <a:pt x="3334" y="1625"/>
                  </a:lnTo>
                  <a:lnTo>
                    <a:pt x="3317" y="1491"/>
                  </a:lnTo>
                  <a:lnTo>
                    <a:pt x="3267" y="1357"/>
                  </a:lnTo>
                  <a:lnTo>
                    <a:pt x="3200" y="1206"/>
                  </a:lnTo>
                  <a:lnTo>
                    <a:pt x="3033" y="921"/>
                  </a:lnTo>
                  <a:lnTo>
                    <a:pt x="2848" y="653"/>
                  </a:lnTo>
                  <a:lnTo>
                    <a:pt x="2664" y="419"/>
                  </a:lnTo>
                  <a:lnTo>
                    <a:pt x="2513" y="218"/>
                  </a:lnTo>
                  <a:lnTo>
                    <a:pt x="2329" y="34"/>
                  </a:lnTo>
                  <a:lnTo>
                    <a:pt x="2279" y="0"/>
                  </a:lnTo>
                  <a:lnTo>
                    <a:pt x="2229" y="0"/>
                  </a:lnTo>
                  <a:lnTo>
                    <a:pt x="2044" y="50"/>
                  </a:lnTo>
                  <a:lnTo>
                    <a:pt x="1877" y="84"/>
                  </a:lnTo>
                  <a:lnTo>
                    <a:pt x="1676" y="101"/>
                  </a:lnTo>
                  <a:lnTo>
                    <a:pt x="1458" y="84"/>
                  </a:lnTo>
                  <a:lnTo>
                    <a:pt x="1291" y="50"/>
                  </a:lnTo>
                  <a:lnTo>
                    <a:pt x="112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p23"/>
            <p:cNvSpPr/>
            <p:nvPr/>
          </p:nvSpPr>
          <p:spPr>
            <a:xfrm>
              <a:off x="2576500" y="499200"/>
              <a:ext cx="83775" cy="75800"/>
            </a:xfrm>
            <a:custGeom>
              <a:rect b="b" l="l" r="r" t="t"/>
              <a:pathLst>
                <a:path extrusionOk="0" h="3032" w="3351">
                  <a:moveTo>
                    <a:pt x="1090" y="0"/>
                  </a:moveTo>
                  <a:lnTo>
                    <a:pt x="1056" y="17"/>
                  </a:lnTo>
                  <a:lnTo>
                    <a:pt x="1023" y="34"/>
                  </a:lnTo>
                  <a:lnTo>
                    <a:pt x="838" y="218"/>
                  </a:lnTo>
                  <a:lnTo>
                    <a:pt x="688" y="419"/>
                  </a:lnTo>
                  <a:lnTo>
                    <a:pt x="487" y="653"/>
                  </a:lnTo>
                  <a:lnTo>
                    <a:pt x="302" y="921"/>
                  </a:lnTo>
                  <a:lnTo>
                    <a:pt x="152" y="1206"/>
                  </a:lnTo>
                  <a:lnTo>
                    <a:pt x="85" y="1357"/>
                  </a:lnTo>
                  <a:lnTo>
                    <a:pt x="34" y="1491"/>
                  </a:lnTo>
                  <a:lnTo>
                    <a:pt x="1" y="1625"/>
                  </a:lnTo>
                  <a:lnTo>
                    <a:pt x="1" y="1759"/>
                  </a:lnTo>
                  <a:lnTo>
                    <a:pt x="1" y="1926"/>
                  </a:lnTo>
                  <a:lnTo>
                    <a:pt x="18" y="2077"/>
                  </a:lnTo>
                  <a:lnTo>
                    <a:pt x="51" y="2211"/>
                  </a:lnTo>
                  <a:lnTo>
                    <a:pt x="101" y="2328"/>
                  </a:lnTo>
                  <a:lnTo>
                    <a:pt x="152" y="2446"/>
                  </a:lnTo>
                  <a:lnTo>
                    <a:pt x="219" y="2546"/>
                  </a:lnTo>
                  <a:lnTo>
                    <a:pt x="302" y="2647"/>
                  </a:lnTo>
                  <a:lnTo>
                    <a:pt x="403" y="2730"/>
                  </a:lnTo>
                  <a:lnTo>
                    <a:pt x="503" y="2797"/>
                  </a:lnTo>
                  <a:lnTo>
                    <a:pt x="637" y="2864"/>
                  </a:lnTo>
                  <a:lnTo>
                    <a:pt x="771" y="2915"/>
                  </a:lnTo>
                  <a:lnTo>
                    <a:pt x="922" y="2948"/>
                  </a:lnTo>
                  <a:lnTo>
                    <a:pt x="1090" y="2982"/>
                  </a:lnTo>
                  <a:lnTo>
                    <a:pt x="1274" y="3015"/>
                  </a:lnTo>
                  <a:lnTo>
                    <a:pt x="1676" y="3032"/>
                  </a:lnTo>
                  <a:lnTo>
                    <a:pt x="2078" y="3015"/>
                  </a:lnTo>
                  <a:lnTo>
                    <a:pt x="2262" y="2982"/>
                  </a:lnTo>
                  <a:lnTo>
                    <a:pt x="2430" y="2948"/>
                  </a:lnTo>
                  <a:lnTo>
                    <a:pt x="2580" y="2915"/>
                  </a:lnTo>
                  <a:lnTo>
                    <a:pt x="2714" y="2864"/>
                  </a:lnTo>
                  <a:lnTo>
                    <a:pt x="2832" y="2797"/>
                  </a:lnTo>
                  <a:lnTo>
                    <a:pt x="2949" y="2730"/>
                  </a:lnTo>
                  <a:lnTo>
                    <a:pt x="3049" y="2647"/>
                  </a:lnTo>
                  <a:lnTo>
                    <a:pt x="3133" y="2546"/>
                  </a:lnTo>
                  <a:lnTo>
                    <a:pt x="3200" y="2446"/>
                  </a:lnTo>
                  <a:lnTo>
                    <a:pt x="3250" y="2328"/>
                  </a:lnTo>
                  <a:lnTo>
                    <a:pt x="3301" y="2211"/>
                  </a:lnTo>
                  <a:lnTo>
                    <a:pt x="3334" y="2077"/>
                  </a:lnTo>
                  <a:lnTo>
                    <a:pt x="3351" y="1926"/>
                  </a:lnTo>
                  <a:lnTo>
                    <a:pt x="3351" y="1759"/>
                  </a:lnTo>
                  <a:lnTo>
                    <a:pt x="3334" y="1625"/>
                  </a:lnTo>
                  <a:lnTo>
                    <a:pt x="3317" y="1491"/>
                  </a:lnTo>
                  <a:lnTo>
                    <a:pt x="3267" y="1357"/>
                  </a:lnTo>
                  <a:lnTo>
                    <a:pt x="3200" y="1206"/>
                  </a:lnTo>
                  <a:lnTo>
                    <a:pt x="3033" y="921"/>
                  </a:lnTo>
                  <a:lnTo>
                    <a:pt x="2848" y="653"/>
                  </a:lnTo>
                  <a:lnTo>
                    <a:pt x="2664" y="419"/>
                  </a:lnTo>
                  <a:lnTo>
                    <a:pt x="2513" y="218"/>
                  </a:lnTo>
                  <a:lnTo>
                    <a:pt x="2329" y="34"/>
                  </a:lnTo>
                  <a:lnTo>
                    <a:pt x="2296" y="17"/>
                  </a:lnTo>
                  <a:lnTo>
                    <a:pt x="2262" y="0"/>
                  </a:lnTo>
                  <a:lnTo>
                    <a:pt x="2212" y="17"/>
                  </a:lnTo>
                  <a:lnTo>
                    <a:pt x="2178" y="34"/>
                  </a:lnTo>
                  <a:lnTo>
                    <a:pt x="2162" y="67"/>
                  </a:lnTo>
                  <a:lnTo>
                    <a:pt x="2162" y="101"/>
                  </a:lnTo>
                  <a:lnTo>
                    <a:pt x="2162" y="134"/>
                  </a:lnTo>
                  <a:lnTo>
                    <a:pt x="2178" y="168"/>
                  </a:lnTo>
                  <a:lnTo>
                    <a:pt x="2346" y="335"/>
                  </a:lnTo>
                  <a:lnTo>
                    <a:pt x="2497" y="519"/>
                  </a:lnTo>
                  <a:lnTo>
                    <a:pt x="2664" y="737"/>
                  </a:lnTo>
                  <a:lnTo>
                    <a:pt x="2848" y="988"/>
                  </a:lnTo>
                  <a:lnTo>
                    <a:pt x="2999" y="1256"/>
                  </a:lnTo>
                  <a:lnTo>
                    <a:pt x="3066" y="1390"/>
                  </a:lnTo>
                  <a:lnTo>
                    <a:pt x="3116" y="1524"/>
                  </a:lnTo>
                  <a:lnTo>
                    <a:pt x="3133" y="1642"/>
                  </a:lnTo>
                  <a:lnTo>
                    <a:pt x="3150" y="1759"/>
                  </a:lnTo>
                  <a:lnTo>
                    <a:pt x="3150" y="1910"/>
                  </a:lnTo>
                  <a:lnTo>
                    <a:pt x="3133" y="2027"/>
                  </a:lnTo>
                  <a:lnTo>
                    <a:pt x="3100" y="2144"/>
                  </a:lnTo>
                  <a:lnTo>
                    <a:pt x="3066" y="2245"/>
                  </a:lnTo>
                  <a:lnTo>
                    <a:pt x="3016" y="2345"/>
                  </a:lnTo>
                  <a:lnTo>
                    <a:pt x="2966" y="2429"/>
                  </a:lnTo>
                  <a:lnTo>
                    <a:pt x="2882" y="2513"/>
                  </a:lnTo>
                  <a:lnTo>
                    <a:pt x="2815" y="2580"/>
                  </a:lnTo>
                  <a:lnTo>
                    <a:pt x="2714" y="2647"/>
                  </a:lnTo>
                  <a:lnTo>
                    <a:pt x="2597" y="2697"/>
                  </a:lnTo>
                  <a:lnTo>
                    <a:pt x="2480" y="2730"/>
                  </a:lnTo>
                  <a:lnTo>
                    <a:pt x="2346" y="2764"/>
                  </a:lnTo>
                  <a:lnTo>
                    <a:pt x="2044" y="2814"/>
                  </a:lnTo>
                  <a:lnTo>
                    <a:pt x="1676" y="2831"/>
                  </a:lnTo>
                  <a:lnTo>
                    <a:pt x="1307" y="2814"/>
                  </a:lnTo>
                  <a:lnTo>
                    <a:pt x="1006" y="2764"/>
                  </a:lnTo>
                  <a:lnTo>
                    <a:pt x="872" y="2730"/>
                  </a:lnTo>
                  <a:lnTo>
                    <a:pt x="738" y="2697"/>
                  </a:lnTo>
                  <a:lnTo>
                    <a:pt x="637" y="2647"/>
                  </a:lnTo>
                  <a:lnTo>
                    <a:pt x="537" y="2580"/>
                  </a:lnTo>
                  <a:lnTo>
                    <a:pt x="453" y="2513"/>
                  </a:lnTo>
                  <a:lnTo>
                    <a:pt x="386" y="2429"/>
                  </a:lnTo>
                  <a:lnTo>
                    <a:pt x="336" y="2345"/>
                  </a:lnTo>
                  <a:lnTo>
                    <a:pt x="286" y="2245"/>
                  </a:lnTo>
                  <a:lnTo>
                    <a:pt x="252" y="2144"/>
                  </a:lnTo>
                  <a:lnTo>
                    <a:pt x="219" y="2027"/>
                  </a:lnTo>
                  <a:lnTo>
                    <a:pt x="202" y="1910"/>
                  </a:lnTo>
                  <a:lnTo>
                    <a:pt x="202" y="1759"/>
                  </a:lnTo>
                  <a:lnTo>
                    <a:pt x="202" y="1642"/>
                  </a:lnTo>
                  <a:lnTo>
                    <a:pt x="235" y="1524"/>
                  </a:lnTo>
                  <a:lnTo>
                    <a:pt x="286" y="1390"/>
                  </a:lnTo>
                  <a:lnTo>
                    <a:pt x="353" y="1256"/>
                  </a:lnTo>
                  <a:lnTo>
                    <a:pt x="503" y="988"/>
                  </a:lnTo>
                  <a:lnTo>
                    <a:pt x="671" y="737"/>
                  </a:lnTo>
                  <a:lnTo>
                    <a:pt x="855" y="519"/>
                  </a:lnTo>
                  <a:lnTo>
                    <a:pt x="1006" y="335"/>
                  </a:lnTo>
                  <a:lnTo>
                    <a:pt x="1157" y="168"/>
                  </a:lnTo>
                  <a:lnTo>
                    <a:pt x="1190" y="134"/>
                  </a:lnTo>
                  <a:lnTo>
                    <a:pt x="1190" y="101"/>
                  </a:lnTo>
                  <a:lnTo>
                    <a:pt x="1190" y="67"/>
                  </a:lnTo>
                  <a:lnTo>
                    <a:pt x="1157" y="34"/>
                  </a:lnTo>
                  <a:lnTo>
                    <a:pt x="1123" y="17"/>
                  </a:lnTo>
                  <a:lnTo>
                    <a:pt x="1090"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 name="Google Shape;148;p23"/>
            <p:cNvSpPr/>
            <p:nvPr/>
          </p:nvSpPr>
          <p:spPr>
            <a:xfrm>
              <a:off x="2601225" y="499200"/>
              <a:ext cx="34350" cy="7550"/>
            </a:xfrm>
            <a:custGeom>
              <a:rect b="b" l="l" r="r" t="t"/>
              <a:pathLst>
                <a:path extrusionOk="0" h="302" w="1374">
                  <a:moveTo>
                    <a:pt x="101" y="0"/>
                  </a:moveTo>
                  <a:lnTo>
                    <a:pt x="50" y="17"/>
                  </a:lnTo>
                  <a:lnTo>
                    <a:pt x="34" y="34"/>
                  </a:lnTo>
                  <a:lnTo>
                    <a:pt x="0" y="67"/>
                  </a:lnTo>
                  <a:lnTo>
                    <a:pt x="0" y="117"/>
                  </a:lnTo>
                  <a:lnTo>
                    <a:pt x="17" y="151"/>
                  </a:lnTo>
                  <a:lnTo>
                    <a:pt x="34" y="184"/>
                  </a:lnTo>
                  <a:lnTo>
                    <a:pt x="67" y="201"/>
                  </a:lnTo>
                  <a:lnTo>
                    <a:pt x="268" y="251"/>
                  </a:lnTo>
                  <a:lnTo>
                    <a:pt x="452" y="285"/>
                  </a:lnTo>
                  <a:lnTo>
                    <a:pt x="687" y="302"/>
                  </a:lnTo>
                  <a:lnTo>
                    <a:pt x="921" y="285"/>
                  </a:lnTo>
                  <a:lnTo>
                    <a:pt x="1106" y="251"/>
                  </a:lnTo>
                  <a:lnTo>
                    <a:pt x="1290" y="201"/>
                  </a:lnTo>
                  <a:lnTo>
                    <a:pt x="1340" y="184"/>
                  </a:lnTo>
                  <a:lnTo>
                    <a:pt x="1357" y="151"/>
                  </a:lnTo>
                  <a:lnTo>
                    <a:pt x="1374" y="117"/>
                  </a:lnTo>
                  <a:lnTo>
                    <a:pt x="1357" y="67"/>
                  </a:lnTo>
                  <a:lnTo>
                    <a:pt x="1340" y="34"/>
                  </a:lnTo>
                  <a:lnTo>
                    <a:pt x="1307" y="17"/>
                  </a:lnTo>
                  <a:lnTo>
                    <a:pt x="1273" y="0"/>
                  </a:lnTo>
                  <a:lnTo>
                    <a:pt x="1240" y="0"/>
                  </a:lnTo>
                  <a:lnTo>
                    <a:pt x="1055" y="50"/>
                  </a:lnTo>
                  <a:lnTo>
                    <a:pt x="888" y="84"/>
                  </a:lnTo>
                  <a:lnTo>
                    <a:pt x="687" y="101"/>
                  </a:lnTo>
                  <a:lnTo>
                    <a:pt x="469" y="84"/>
                  </a:lnTo>
                  <a:lnTo>
                    <a:pt x="302" y="50"/>
                  </a:lnTo>
                  <a:lnTo>
                    <a:pt x="13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 name="Google Shape;149;p23"/>
            <p:cNvSpPr/>
            <p:nvPr/>
          </p:nvSpPr>
          <p:spPr>
            <a:xfrm>
              <a:off x="2592850" y="474475"/>
              <a:ext cx="51100" cy="29775"/>
            </a:xfrm>
            <a:custGeom>
              <a:rect b="b" l="l" r="r" t="t"/>
              <a:pathLst>
                <a:path extrusionOk="0" h="1191" w="2044">
                  <a:moveTo>
                    <a:pt x="905" y="1"/>
                  </a:moveTo>
                  <a:lnTo>
                    <a:pt x="804" y="34"/>
                  </a:lnTo>
                  <a:lnTo>
                    <a:pt x="737" y="85"/>
                  </a:lnTo>
                  <a:lnTo>
                    <a:pt x="670" y="118"/>
                  </a:lnTo>
                  <a:lnTo>
                    <a:pt x="637" y="152"/>
                  </a:lnTo>
                  <a:lnTo>
                    <a:pt x="603" y="168"/>
                  </a:lnTo>
                  <a:lnTo>
                    <a:pt x="519" y="152"/>
                  </a:lnTo>
                  <a:lnTo>
                    <a:pt x="285" y="68"/>
                  </a:lnTo>
                  <a:lnTo>
                    <a:pt x="235" y="51"/>
                  </a:lnTo>
                  <a:lnTo>
                    <a:pt x="184" y="51"/>
                  </a:lnTo>
                  <a:lnTo>
                    <a:pt x="134" y="68"/>
                  </a:lnTo>
                  <a:lnTo>
                    <a:pt x="84" y="101"/>
                  </a:lnTo>
                  <a:lnTo>
                    <a:pt x="50" y="135"/>
                  </a:lnTo>
                  <a:lnTo>
                    <a:pt x="17" y="185"/>
                  </a:lnTo>
                  <a:lnTo>
                    <a:pt x="0" y="235"/>
                  </a:lnTo>
                  <a:lnTo>
                    <a:pt x="0" y="286"/>
                  </a:lnTo>
                  <a:lnTo>
                    <a:pt x="34" y="453"/>
                  </a:lnTo>
                  <a:lnTo>
                    <a:pt x="101" y="587"/>
                  </a:lnTo>
                  <a:lnTo>
                    <a:pt x="151" y="704"/>
                  </a:lnTo>
                  <a:lnTo>
                    <a:pt x="218" y="788"/>
                  </a:lnTo>
                  <a:lnTo>
                    <a:pt x="302" y="939"/>
                  </a:lnTo>
                  <a:lnTo>
                    <a:pt x="335" y="1006"/>
                  </a:lnTo>
                  <a:lnTo>
                    <a:pt x="335" y="1090"/>
                  </a:lnTo>
                  <a:lnTo>
                    <a:pt x="352" y="1140"/>
                  </a:lnTo>
                  <a:lnTo>
                    <a:pt x="369" y="1157"/>
                  </a:lnTo>
                  <a:lnTo>
                    <a:pt x="402" y="1190"/>
                  </a:lnTo>
                  <a:lnTo>
                    <a:pt x="486" y="1190"/>
                  </a:lnTo>
                  <a:lnTo>
                    <a:pt x="503" y="1157"/>
                  </a:lnTo>
                  <a:lnTo>
                    <a:pt x="536" y="1140"/>
                  </a:lnTo>
                  <a:lnTo>
                    <a:pt x="536" y="1090"/>
                  </a:lnTo>
                  <a:lnTo>
                    <a:pt x="519" y="956"/>
                  </a:lnTo>
                  <a:lnTo>
                    <a:pt x="486" y="855"/>
                  </a:lnTo>
                  <a:lnTo>
                    <a:pt x="436" y="755"/>
                  </a:lnTo>
                  <a:lnTo>
                    <a:pt x="385" y="671"/>
                  </a:lnTo>
                  <a:lnTo>
                    <a:pt x="318" y="587"/>
                  </a:lnTo>
                  <a:lnTo>
                    <a:pt x="268" y="503"/>
                  </a:lnTo>
                  <a:lnTo>
                    <a:pt x="235" y="386"/>
                  </a:lnTo>
                  <a:lnTo>
                    <a:pt x="201" y="252"/>
                  </a:lnTo>
                  <a:lnTo>
                    <a:pt x="218" y="252"/>
                  </a:lnTo>
                  <a:lnTo>
                    <a:pt x="469" y="336"/>
                  </a:lnTo>
                  <a:lnTo>
                    <a:pt x="603" y="369"/>
                  </a:lnTo>
                  <a:lnTo>
                    <a:pt x="670" y="353"/>
                  </a:lnTo>
                  <a:lnTo>
                    <a:pt x="720" y="336"/>
                  </a:lnTo>
                  <a:lnTo>
                    <a:pt x="804" y="286"/>
                  </a:lnTo>
                  <a:lnTo>
                    <a:pt x="888" y="219"/>
                  </a:lnTo>
                  <a:lnTo>
                    <a:pt x="955" y="202"/>
                  </a:lnTo>
                  <a:lnTo>
                    <a:pt x="1089" y="202"/>
                  </a:lnTo>
                  <a:lnTo>
                    <a:pt x="1156" y="219"/>
                  </a:lnTo>
                  <a:lnTo>
                    <a:pt x="1240" y="286"/>
                  </a:lnTo>
                  <a:lnTo>
                    <a:pt x="1323" y="336"/>
                  </a:lnTo>
                  <a:lnTo>
                    <a:pt x="1374" y="353"/>
                  </a:lnTo>
                  <a:lnTo>
                    <a:pt x="1441" y="369"/>
                  </a:lnTo>
                  <a:lnTo>
                    <a:pt x="1575" y="336"/>
                  </a:lnTo>
                  <a:lnTo>
                    <a:pt x="1826" y="252"/>
                  </a:lnTo>
                  <a:lnTo>
                    <a:pt x="1843" y="252"/>
                  </a:lnTo>
                  <a:lnTo>
                    <a:pt x="1809" y="386"/>
                  </a:lnTo>
                  <a:lnTo>
                    <a:pt x="1759" y="503"/>
                  </a:lnTo>
                  <a:lnTo>
                    <a:pt x="1709" y="587"/>
                  </a:lnTo>
                  <a:lnTo>
                    <a:pt x="1658" y="671"/>
                  </a:lnTo>
                  <a:lnTo>
                    <a:pt x="1608" y="755"/>
                  </a:lnTo>
                  <a:lnTo>
                    <a:pt x="1558" y="855"/>
                  </a:lnTo>
                  <a:lnTo>
                    <a:pt x="1508" y="956"/>
                  </a:lnTo>
                  <a:lnTo>
                    <a:pt x="1508" y="1090"/>
                  </a:lnTo>
                  <a:lnTo>
                    <a:pt x="1508" y="1140"/>
                  </a:lnTo>
                  <a:lnTo>
                    <a:pt x="1524" y="1157"/>
                  </a:lnTo>
                  <a:lnTo>
                    <a:pt x="1558" y="1190"/>
                  </a:lnTo>
                  <a:lnTo>
                    <a:pt x="1642" y="1190"/>
                  </a:lnTo>
                  <a:lnTo>
                    <a:pt x="1675" y="1157"/>
                  </a:lnTo>
                  <a:lnTo>
                    <a:pt x="1692" y="1140"/>
                  </a:lnTo>
                  <a:lnTo>
                    <a:pt x="1709" y="1090"/>
                  </a:lnTo>
                  <a:lnTo>
                    <a:pt x="1709" y="1006"/>
                  </a:lnTo>
                  <a:lnTo>
                    <a:pt x="1742" y="939"/>
                  </a:lnTo>
                  <a:lnTo>
                    <a:pt x="1826" y="788"/>
                  </a:lnTo>
                  <a:lnTo>
                    <a:pt x="1893" y="704"/>
                  </a:lnTo>
                  <a:lnTo>
                    <a:pt x="1943" y="587"/>
                  </a:lnTo>
                  <a:lnTo>
                    <a:pt x="1993" y="453"/>
                  </a:lnTo>
                  <a:lnTo>
                    <a:pt x="2044" y="286"/>
                  </a:lnTo>
                  <a:lnTo>
                    <a:pt x="2044" y="235"/>
                  </a:lnTo>
                  <a:lnTo>
                    <a:pt x="2027" y="185"/>
                  </a:lnTo>
                  <a:lnTo>
                    <a:pt x="1993" y="135"/>
                  </a:lnTo>
                  <a:lnTo>
                    <a:pt x="1960" y="101"/>
                  </a:lnTo>
                  <a:lnTo>
                    <a:pt x="1910" y="68"/>
                  </a:lnTo>
                  <a:lnTo>
                    <a:pt x="1859" y="51"/>
                  </a:lnTo>
                  <a:lnTo>
                    <a:pt x="1809" y="51"/>
                  </a:lnTo>
                  <a:lnTo>
                    <a:pt x="1759" y="68"/>
                  </a:lnTo>
                  <a:lnTo>
                    <a:pt x="1524" y="152"/>
                  </a:lnTo>
                  <a:lnTo>
                    <a:pt x="1441" y="168"/>
                  </a:lnTo>
                  <a:lnTo>
                    <a:pt x="1407" y="152"/>
                  </a:lnTo>
                  <a:lnTo>
                    <a:pt x="1357" y="118"/>
                  </a:lnTo>
                  <a:lnTo>
                    <a:pt x="1307" y="85"/>
                  </a:lnTo>
                  <a:lnTo>
                    <a:pt x="1240" y="34"/>
                  </a:lnTo>
                  <a:lnTo>
                    <a:pt x="1139"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p23"/>
            <p:cNvSpPr/>
            <p:nvPr/>
          </p:nvSpPr>
          <p:spPr>
            <a:xfrm>
              <a:off x="2594925" y="499200"/>
              <a:ext cx="11350" cy="7550"/>
            </a:xfrm>
            <a:custGeom>
              <a:rect b="b" l="l" r="r" t="t"/>
              <a:pathLst>
                <a:path extrusionOk="0" h="302" w="454">
                  <a:moveTo>
                    <a:pt x="353" y="0"/>
                  </a:moveTo>
                  <a:lnTo>
                    <a:pt x="319" y="17"/>
                  </a:lnTo>
                  <a:lnTo>
                    <a:pt x="252" y="34"/>
                  </a:lnTo>
                  <a:lnTo>
                    <a:pt x="85" y="101"/>
                  </a:lnTo>
                  <a:lnTo>
                    <a:pt x="51" y="117"/>
                  </a:lnTo>
                  <a:lnTo>
                    <a:pt x="18" y="151"/>
                  </a:lnTo>
                  <a:lnTo>
                    <a:pt x="1" y="184"/>
                  </a:lnTo>
                  <a:lnTo>
                    <a:pt x="18" y="218"/>
                  </a:lnTo>
                  <a:lnTo>
                    <a:pt x="18" y="251"/>
                  </a:lnTo>
                  <a:lnTo>
                    <a:pt x="51" y="268"/>
                  </a:lnTo>
                  <a:lnTo>
                    <a:pt x="68" y="285"/>
                  </a:lnTo>
                  <a:lnTo>
                    <a:pt x="101" y="302"/>
                  </a:lnTo>
                  <a:lnTo>
                    <a:pt x="135" y="285"/>
                  </a:lnTo>
                  <a:lnTo>
                    <a:pt x="319" y="235"/>
                  </a:lnTo>
                  <a:lnTo>
                    <a:pt x="403" y="201"/>
                  </a:lnTo>
                  <a:lnTo>
                    <a:pt x="436" y="168"/>
                  </a:lnTo>
                  <a:lnTo>
                    <a:pt x="453" y="134"/>
                  </a:lnTo>
                  <a:lnTo>
                    <a:pt x="453" y="101"/>
                  </a:lnTo>
                  <a:lnTo>
                    <a:pt x="453" y="67"/>
                  </a:lnTo>
                  <a:lnTo>
                    <a:pt x="420" y="34"/>
                  </a:lnTo>
                  <a:lnTo>
                    <a:pt x="386" y="17"/>
                  </a:lnTo>
                  <a:lnTo>
                    <a:pt x="35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 name="Google Shape;151;p23"/>
            <p:cNvSpPr/>
            <p:nvPr/>
          </p:nvSpPr>
          <p:spPr>
            <a:xfrm>
              <a:off x="2576500" y="490825"/>
              <a:ext cx="29775" cy="17600"/>
            </a:xfrm>
            <a:custGeom>
              <a:rect b="b" l="l" r="r" t="t"/>
              <a:pathLst>
                <a:path extrusionOk="0" h="704" w="1191">
                  <a:moveTo>
                    <a:pt x="436" y="0"/>
                  </a:moveTo>
                  <a:lnTo>
                    <a:pt x="336" y="17"/>
                  </a:lnTo>
                  <a:lnTo>
                    <a:pt x="252" y="34"/>
                  </a:lnTo>
                  <a:lnTo>
                    <a:pt x="168" y="67"/>
                  </a:lnTo>
                  <a:lnTo>
                    <a:pt x="118" y="101"/>
                  </a:lnTo>
                  <a:lnTo>
                    <a:pt x="68" y="151"/>
                  </a:lnTo>
                  <a:lnTo>
                    <a:pt x="34" y="218"/>
                  </a:lnTo>
                  <a:lnTo>
                    <a:pt x="1" y="285"/>
                  </a:lnTo>
                  <a:lnTo>
                    <a:pt x="1" y="352"/>
                  </a:lnTo>
                  <a:lnTo>
                    <a:pt x="1" y="419"/>
                  </a:lnTo>
                  <a:lnTo>
                    <a:pt x="18" y="486"/>
                  </a:lnTo>
                  <a:lnTo>
                    <a:pt x="51" y="536"/>
                  </a:lnTo>
                  <a:lnTo>
                    <a:pt x="101" y="603"/>
                  </a:lnTo>
                  <a:lnTo>
                    <a:pt x="168" y="637"/>
                  </a:lnTo>
                  <a:lnTo>
                    <a:pt x="235" y="670"/>
                  </a:lnTo>
                  <a:lnTo>
                    <a:pt x="319" y="704"/>
                  </a:lnTo>
                  <a:lnTo>
                    <a:pt x="436" y="704"/>
                  </a:lnTo>
                  <a:lnTo>
                    <a:pt x="621" y="687"/>
                  </a:lnTo>
                  <a:lnTo>
                    <a:pt x="822" y="637"/>
                  </a:lnTo>
                  <a:lnTo>
                    <a:pt x="872" y="620"/>
                  </a:lnTo>
                  <a:lnTo>
                    <a:pt x="889" y="586"/>
                  </a:lnTo>
                  <a:lnTo>
                    <a:pt x="905" y="553"/>
                  </a:lnTo>
                  <a:lnTo>
                    <a:pt x="905" y="519"/>
                  </a:lnTo>
                  <a:lnTo>
                    <a:pt x="872" y="486"/>
                  </a:lnTo>
                  <a:lnTo>
                    <a:pt x="855" y="452"/>
                  </a:lnTo>
                  <a:lnTo>
                    <a:pt x="805" y="436"/>
                  </a:lnTo>
                  <a:lnTo>
                    <a:pt x="771" y="452"/>
                  </a:lnTo>
                  <a:lnTo>
                    <a:pt x="587" y="486"/>
                  </a:lnTo>
                  <a:lnTo>
                    <a:pt x="436" y="503"/>
                  </a:lnTo>
                  <a:lnTo>
                    <a:pt x="353" y="503"/>
                  </a:lnTo>
                  <a:lnTo>
                    <a:pt x="302" y="486"/>
                  </a:lnTo>
                  <a:lnTo>
                    <a:pt x="269" y="469"/>
                  </a:lnTo>
                  <a:lnTo>
                    <a:pt x="235" y="452"/>
                  </a:lnTo>
                  <a:lnTo>
                    <a:pt x="202" y="402"/>
                  </a:lnTo>
                  <a:lnTo>
                    <a:pt x="202" y="352"/>
                  </a:lnTo>
                  <a:lnTo>
                    <a:pt x="202" y="318"/>
                  </a:lnTo>
                  <a:lnTo>
                    <a:pt x="219" y="285"/>
                  </a:lnTo>
                  <a:lnTo>
                    <a:pt x="269" y="235"/>
                  </a:lnTo>
                  <a:lnTo>
                    <a:pt x="353" y="218"/>
                  </a:lnTo>
                  <a:lnTo>
                    <a:pt x="436" y="201"/>
                  </a:lnTo>
                  <a:lnTo>
                    <a:pt x="503" y="218"/>
                  </a:lnTo>
                  <a:lnTo>
                    <a:pt x="587" y="251"/>
                  </a:lnTo>
                  <a:lnTo>
                    <a:pt x="771" y="335"/>
                  </a:lnTo>
                  <a:lnTo>
                    <a:pt x="922" y="436"/>
                  </a:lnTo>
                  <a:lnTo>
                    <a:pt x="1023" y="519"/>
                  </a:lnTo>
                  <a:lnTo>
                    <a:pt x="1056" y="536"/>
                  </a:lnTo>
                  <a:lnTo>
                    <a:pt x="1140" y="536"/>
                  </a:lnTo>
                  <a:lnTo>
                    <a:pt x="1173" y="503"/>
                  </a:lnTo>
                  <a:lnTo>
                    <a:pt x="1190" y="469"/>
                  </a:lnTo>
                  <a:lnTo>
                    <a:pt x="1190" y="436"/>
                  </a:lnTo>
                  <a:lnTo>
                    <a:pt x="1190" y="402"/>
                  </a:lnTo>
                  <a:lnTo>
                    <a:pt x="1157" y="369"/>
                  </a:lnTo>
                  <a:lnTo>
                    <a:pt x="1073" y="285"/>
                  </a:lnTo>
                  <a:lnTo>
                    <a:pt x="889" y="168"/>
                  </a:lnTo>
                  <a:lnTo>
                    <a:pt x="788" y="117"/>
                  </a:lnTo>
                  <a:lnTo>
                    <a:pt x="671" y="50"/>
                  </a:lnTo>
                  <a:lnTo>
                    <a:pt x="554" y="17"/>
                  </a:lnTo>
                  <a:lnTo>
                    <a:pt x="43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 name="Google Shape;152;p23"/>
            <p:cNvSpPr/>
            <p:nvPr/>
          </p:nvSpPr>
          <p:spPr>
            <a:xfrm>
              <a:off x="2576500" y="501700"/>
              <a:ext cx="23475" cy="19300"/>
            </a:xfrm>
            <a:custGeom>
              <a:rect b="b" l="l" r="r" t="t"/>
              <a:pathLst>
                <a:path extrusionOk="0" h="772" w="939">
                  <a:moveTo>
                    <a:pt x="788" y="1"/>
                  </a:moveTo>
                  <a:lnTo>
                    <a:pt x="771" y="17"/>
                  </a:lnTo>
                  <a:lnTo>
                    <a:pt x="570" y="101"/>
                  </a:lnTo>
                  <a:lnTo>
                    <a:pt x="353" y="235"/>
                  </a:lnTo>
                  <a:lnTo>
                    <a:pt x="252" y="319"/>
                  </a:lnTo>
                  <a:lnTo>
                    <a:pt x="152" y="419"/>
                  </a:lnTo>
                  <a:lnTo>
                    <a:pt x="68" y="520"/>
                  </a:lnTo>
                  <a:lnTo>
                    <a:pt x="1" y="620"/>
                  </a:lnTo>
                  <a:lnTo>
                    <a:pt x="1" y="671"/>
                  </a:lnTo>
                  <a:lnTo>
                    <a:pt x="1" y="704"/>
                  </a:lnTo>
                  <a:lnTo>
                    <a:pt x="18" y="738"/>
                  </a:lnTo>
                  <a:lnTo>
                    <a:pt x="51" y="754"/>
                  </a:lnTo>
                  <a:lnTo>
                    <a:pt x="101" y="771"/>
                  </a:lnTo>
                  <a:lnTo>
                    <a:pt x="152" y="754"/>
                  </a:lnTo>
                  <a:lnTo>
                    <a:pt x="185" y="704"/>
                  </a:lnTo>
                  <a:lnTo>
                    <a:pt x="235" y="620"/>
                  </a:lnTo>
                  <a:lnTo>
                    <a:pt x="302" y="553"/>
                  </a:lnTo>
                  <a:lnTo>
                    <a:pt x="386" y="470"/>
                  </a:lnTo>
                  <a:lnTo>
                    <a:pt x="470" y="403"/>
                  </a:lnTo>
                  <a:lnTo>
                    <a:pt x="654" y="285"/>
                  </a:lnTo>
                  <a:lnTo>
                    <a:pt x="838" y="202"/>
                  </a:lnTo>
                  <a:lnTo>
                    <a:pt x="855" y="202"/>
                  </a:lnTo>
                  <a:lnTo>
                    <a:pt x="872" y="185"/>
                  </a:lnTo>
                  <a:lnTo>
                    <a:pt x="905" y="168"/>
                  </a:lnTo>
                  <a:lnTo>
                    <a:pt x="939" y="151"/>
                  </a:lnTo>
                  <a:lnTo>
                    <a:pt x="939" y="101"/>
                  </a:lnTo>
                  <a:lnTo>
                    <a:pt x="939" y="68"/>
                  </a:lnTo>
                  <a:lnTo>
                    <a:pt x="922" y="34"/>
                  </a:lnTo>
                  <a:lnTo>
                    <a:pt x="889"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 name="Google Shape;153;p23"/>
            <p:cNvSpPr/>
            <p:nvPr/>
          </p:nvSpPr>
          <p:spPr>
            <a:xfrm>
              <a:off x="2621325" y="489550"/>
              <a:ext cx="7550" cy="16775"/>
            </a:xfrm>
            <a:custGeom>
              <a:rect b="b" l="l" r="r" t="t"/>
              <a:pathLst>
                <a:path extrusionOk="0" h="671" w="302">
                  <a:moveTo>
                    <a:pt x="184" y="1"/>
                  </a:moveTo>
                  <a:lnTo>
                    <a:pt x="151" y="18"/>
                  </a:lnTo>
                  <a:lnTo>
                    <a:pt x="117" y="51"/>
                  </a:lnTo>
                  <a:lnTo>
                    <a:pt x="67" y="135"/>
                  </a:lnTo>
                  <a:lnTo>
                    <a:pt x="34" y="252"/>
                  </a:lnTo>
                  <a:lnTo>
                    <a:pt x="0" y="403"/>
                  </a:lnTo>
                  <a:lnTo>
                    <a:pt x="0" y="570"/>
                  </a:lnTo>
                  <a:lnTo>
                    <a:pt x="17" y="604"/>
                  </a:lnTo>
                  <a:lnTo>
                    <a:pt x="34" y="637"/>
                  </a:lnTo>
                  <a:lnTo>
                    <a:pt x="67" y="654"/>
                  </a:lnTo>
                  <a:lnTo>
                    <a:pt x="101" y="671"/>
                  </a:lnTo>
                  <a:lnTo>
                    <a:pt x="134" y="654"/>
                  </a:lnTo>
                  <a:lnTo>
                    <a:pt x="168" y="637"/>
                  </a:lnTo>
                  <a:lnTo>
                    <a:pt x="201" y="604"/>
                  </a:lnTo>
                  <a:lnTo>
                    <a:pt x="201" y="570"/>
                  </a:lnTo>
                  <a:lnTo>
                    <a:pt x="201" y="554"/>
                  </a:lnTo>
                  <a:lnTo>
                    <a:pt x="201" y="420"/>
                  </a:lnTo>
                  <a:lnTo>
                    <a:pt x="218" y="302"/>
                  </a:lnTo>
                  <a:lnTo>
                    <a:pt x="251" y="219"/>
                  </a:lnTo>
                  <a:lnTo>
                    <a:pt x="285" y="152"/>
                  </a:lnTo>
                  <a:lnTo>
                    <a:pt x="302" y="118"/>
                  </a:lnTo>
                  <a:lnTo>
                    <a:pt x="302" y="85"/>
                  </a:lnTo>
                  <a:lnTo>
                    <a:pt x="285" y="51"/>
                  </a:lnTo>
                  <a:lnTo>
                    <a:pt x="251" y="18"/>
                  </a:lnTo>
                  <a:lnTo>
                    <a:pt x="21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 name="Google Shape;154;p23"/>
            <p:cNvSpPr/>
            <p:nvPr/>
          </p:nvSpPr>
          <p:spPr>
            <a:xfrm>
              <a:off x="2607925" y="489550"/>
              <a:ext cx="7550" cy="16775"/>
            </a:xfrm>
            <a:custGeom>
              <a:rect b="b" l="l" r="r" t="t"/>
              <a:pathLst>
                <a:path extrusionOk="0" h="671" w="302">
                  <a:moveTo>
                    <a:pt x="84" y="1"/>
                  </a:moveTo>
                  <a:lnTo>
                    <a:pt x="50" y="18"/>
                  </a:lnTo>
                  <a:lnTo>
                    <a:pt x="17" y="51"/>
                  </a:lnTo>
                  <a:lnTo>
                    <a:pt x="0" y="85"/>
                  </a:lnTo>
                  <a:lnTo>
                    <a:pt x="0" y="118"/>
                  </a:lnTo>
                  <a:lnTo>
                    <a:pt x="17" y="152"/>
                  </a:lnTo>
                  <a:lnTo>
                    <a:pt x="50" y="219"/>
                  </a:lnTo>
                  <a:lnTo>
                    <a:pt x="84" y="319"/>
                  </a:lnTo>
                  <a:lnTo>
                    <a:pt x="101" y="420"/>
                  </a:lnTo>
                  <a:lnTo>
                    <a:pt x="101" y="554"/>
                  </a:lnTo>
                  <a:lnTo>
                    <a:pt x="101" y="570"/>
                  </a:lnTo>
                  <a:lnTo>
                    <a:pt x="101" y="604"/>
                  </a:lnTo>
                  <a:lnTo>
                    <a:pt x="134" y="637"/>
                  </a:lnTo>
                  <a:lnTo>
                    <a:pt x="151" y="654"/>
                  </a:lnTo>
                  <a:lnTo>
                    <a:pt x="201" y="671"/>
                  </a:lnTo>
                  <a:lnTo>
                    <a:pt x="235" y="654"/>
                  </a:lnTo>
                  <a:lnTo>
                    <a:pt x="268" y="637"/>
                  </a:lnTo>
                  <a:lnTo>
                    <a:pt x="285" y="604"/>
                  </a:lnTo>
                  <a:lnTo>
                    <a:pt x="302" y="570"/>
                  </a:lnTo>
                  <a:lnTo>
                    <a:pt x="302" y="403"/>
                  </a:lnTo>
                  <a:lnTo>
                    <a:pt x="268" y="252"/>
                  </a:lnTo>
                  <a:lnTo>
                    <a:pt x="235" y="135"/>
                  </a:lnTo>
                  <a:lnTo>
                    <a:pt x="184" y="51"/>
                  </a:lnTo>
                  <a:lnTo>
                    <a:pt x="151" y="18"/>
                  </a:lnTo>
                  <a:lnTo>
                    <a:pt x="117"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 name="Google Shape;155;p23"/>
            <p:cNvSpPr/>
            <p:nvPr/>
          </p:nvSpPr>
          <p:spPr>
            <a:xfrm>
              <a:off x="2615875" y="523475"/>
              <a:ext cx="9650" cy="7150"/>
            </a:xfrm>
            <a:custGeom>
              <a:rect b="b" l="l" r="r" t="t"/>
              <a:pathLst>
                <a:path extrusionOk="0" h="286" w="386">
                  <a:moveTo>
                    <a:pt x="67" y="1"/>
                  </a:moveTo>
                  <a:lnTo>
                    <a:pt x="34" y="34"/>
                  </a:lnTo>
                  <a:lnTo>
                    <a:pt x="0" y="51"/>
                  </a:lnTo>
                  <a:lnTo>
                    <a:pt x="0" y="101"/>
                  </a:lnTo>
                  <a:lnTo>
                    <a:pt x="0" y="135"/>
                  </a:lnTo>
                  <a:lnTo>
                    <a:pt x="34" y="168"/>
                  </a:lnTo>
                  <a:lnTo>
                    <a:pt x="67" y="185"/>
                  </a:lnTo>
                  <a:lnTo>
                    <a:pt x="101" y="202"/>
                  </a:lnTo>
                  <a:lnTo>
                    <a:pt x="168" y="218"/>
                  </a:lnTo>
                  <a:lnTo>
                    <a:pt x="218" y="252"/>
                  </a:lnTo>
                  <a:lnTo>
                    <a:pt x="252" y="269"/>
                  </a:lnTo>
                  <a:lnTo>
                    <a:pt x="285" y="285"/>
                  </a:lnTo>
                  <a:lnTo>
                    <a:pt x="319" y="269"/>
                  </a:lnTo>
                  <a:lnTo>
                    <a:pt x="352" y="252"/>
                  </a:lnTo>
                  <a:lnTo>
                    <a:pt x="386" y="218"/>
                  </a:lnTo>
                  <a:lnTo>
                    <a:pt x="386" y="185"/>
                  </a:lnTo>
                  <a:lnTo>
                    <a:pt x="386" y="151"/>
                  </a:lnTo>
                  <a:lnTo>
                    <a:pt x="369" y="118"/>
                  </a:lnTo>
                  <a:lnTo>
                    <a:pt x="302" y="68"/>
                  </a:lnTo>
                  <a:lnTo>
                    <a:pt x="252" y="34"/>
                  </a:lnTo>
                  <a:lnTo>
                    <a:pt x="16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 name="Google Shape;156;p23"/>
            <p:cNvSpPr/>
            <p:nvPr/>
          </p:nvSpPr>
          <p:spPr>
            <a:xfrm>
              <a:off x="2610425" y="547350"/>
              <a:ext cx="10075" cy="6725"/>
            </a:xfrm>
            <a:custGeom>
              <a:rect b="b" l="l" r="r" t="t"/>
              <a:pathLst>
                <a:path extrusionOk="0" h="269" w="403">
                  <a:moveTo>
                    <a:pt x="68" y="0"/>
                  </a:moveTo>
                  <a:lnTo>
                    <a:pt x="34" y="17"/>
                  </a:lnTo>
                  <a:lnTo>
                    <a:pt x="17" y="51"/>
                  </a:lnTo>
                  <a:lnTo>
                    <a:pt x="1" y="84"/>
                  </a:lnTo>
                  <a:lnTo>
                    <a:pt x="17" y="134"/>
                  </a:lnTo>
                  <a:lnTo>
                    <a:pt x="34" y="168"/>
                  </a:lnTo>
                  <a:lnTo>
                    <a:pt x="84" y="218"/>
                  </a:lnTo>
                  <a:lnTo>
                    <a:pt x="151" y="252"/>
                  </a:lnTo>
                  <a:lnTo>
                    <a:pt x="218" y="268"/>
                  </a:lnTo>
                  <a:lnTo>
                    <a:pt x="336" y="268"/>
                  </a:lnTo>
                  <a:lnTo>
                    <a:pt x="369" y="252"/>
                  </a:lnTo>
                  <a:lnTo>
                    <a:pt x="386" y="218"/>
                  </a:lnTo>
                  <a:lnTo>
                    <a:pt x="403" y="168"/>
                  </a:lnTo>
                  <a:lnTo>
                    <a:pt x="386" y="134"/>
                  </a:lnTo>
                  <a:lnTo>
                    <a:pt x="369" y="101"/>
                  </a:lnTo>
                  <a:lnTo>
                    <a:pt x="336" y="84"/>
                  </a:lnTo>
                  <a:lnTo>
                    <a:pt x="302" y="67"/>
                  </a:lnTo>
                  <a:lnTo>
                    <a:pt x="235" y="67"/>
                  </a:lnTo>
                  <a:lnTo>
                    <a:pt x="185" y="17"/>
                  </a:lnTo>
                  <a:lnTo>
                    <a:pt x="15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 name="Google Shape;157;p23"/>
            <p:cNvSpPr/>
            <p:nvPr/>
          </p:nvSpPr>
          <p:spPr>
            <a:xfrm>
              <a:off x="2609600" y="523475"/>
              <a:ext cx="11325" cy="18025"/>
            </a:xfrm>
            <a:custGeom>
              <a:rect b="b" l="l" r="r" t="t"/>
              <a:pathLst>
                <a:path extrusionOk="0" h="721" w="453">
                  <a:moveTo>
                    <a:pt x="285" y="1"/>
                  </a:moveTo>
                  <a:lnTo>
                    <a:pt x="218" y="17"/>
                  </a:lnTo>
                  <a:lnTo>
                    <a:pt x="151" y="51"/>
                  </a:lnTo>
                  <a:lnTo>
                    <a:pt x="101" y="101"/>
                  </a:lnTo>
                  <a:lnTo>
                    <a:pt x="50" y="151"/>
                  </a:lnTo>
                  <a:lnTo>
                    <a:pt x="17" y="218"/>
                  </a:lnTo>
                  <a:lnTo>
                    <a:pt x="0" y="285"/>
                  </a:lnTo>
                  <a:lnTo>
                    <a:pt x="0" y="352"/>
                  </a:lnTo>
                  <a:lnTo>
                    <a:pt x="0" y="436"/>
                  </a:lnTo>
                  <a:lnTo>
                    <a:pt x="17" y="503"/>
                  </a:lnTo>
                  <a:lnTo>
                    <a:pt x="50" y="553"/>
                  </a:lnTo>
                  <a:lnTo>
                    <a:pt x="101" y="604"/>
                  </a:lnTo>
                  <a:lnTo>
                    <a:pt x="151" y="654"/>
                  </a:lnTo>
                  <a:lnTo>
                    <a:pt x="218" y="687"/>
                  </a:lnTo>
                  <a:lnTo>
                    <a:pt x="285" y="704"/>
                  </a:lnTo>
                  <a:lnTo>
                    <a:pt x="352" y="721"/>
                  </a:lnTo>
                  <a:lnTo>
                    <a:pt x="385" y="704"/>
                  </a:lnTo>
                  <a:lnTo>
                    <a:pt x="419" y="687"/>
                  </a:lnTo>
                  <a:lnTo>
                    <a:pt x="436" y="654"/>
                  </a:lnTo>
                  <a:lnTo>
                    <a:pt x="452" y="620"/>
                  </a:lnTo>
                  <a:lnTo>
                    <a:pt x="436" y="570"/>
                  </a:lnTo>
                  <a:lnTo>
                    <a:pt x="419" y="537"/>
                  </a:lnTo>
                  <a:lnTo>
                    <a:pt x="385" y="520"/>
                  </a:lnTo>
                  <a:lnTo>
                    <a:pt x="352" y="520"/>
                  </a:lnTo>
                  <a:lnTo>
                    <a:pt x="285" y="503"/>
                  </a:lnTo>
                  <a:lnTo>
                    <a:pt x="235" y="470"/>
                  </a:lnTo>
                  <a:lnTo>
                    <a:pt x="201" y="419"/>
                  </a:lnTo>
                  <a:lnTo>
                    <a:pt x="201" y="352"/>
                  </a:lnTo>
                  <a:lnTo>
                    <a:pt x="201" y="302"/>
                  </a:lnTo>
                  <a:lnTo>
                    <a:pt x="235" y="252"/>
                  </a:lnTo>
                  <a:lnTo>
                    <a:pt x="285" y="218"/>
                  </a:lnTo>
                  <a:lnTo>
                    <a:pt x="352" y="202"/>
                  </a:lnTo>
                  <a:lnTo>
                    <a:pt x="385" y="185"/>
                  </a:lnTo>
                  <a:lnTo>
                    <a:pt x="419" y="168"/>
                  </a:lnTo>
                  <a:lnTo>
                    <a:pt x="436" y="135"/>
                  </a:lnTo>
                  <a:lnTo>
                    <a:pt x="452" y="101"/>
                  </a:lnTo>
                  <a:lnTo>
                    <a:pt x="436" y="51"/>
                  </a:lnTo>
                  <a:lnTo>
                    <a:pt x="419" y="34"/>
                  </a:lnTo>
                  <a:lnTo>
                    <a:pt x="385"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p23"/>
            <p:cNvSpPr/>
            <p:nvPr/>
          </p:nvSpPr>
          <p:spPr>
            <a:xfrm>
              <a:off x="2615875" y="536450"/>
              <a:ext cx="11325" cy="17625"/>
            </a:xfrm>
            <a:custGeom>
              <a:rect b="b" l="l" r="r" t="t"/>
              <a:pathLst>
                <a:path extrusionOk="0" h="705" w="453">
                  <a:moveTo>
                    <a:pt x="67" y="1"/>
                  </a:moveTo>
                  <a:lnTo>
                    <a:pt x="34" y="18"/>
                  </a:lnTo>
                  <a:lnTo>
                    <a:pt x="0" y="51"/>
                  </a:lnTo>
                  <a:lnTo>
                    <a:pt x="0" y="101"/>
                  </a:lnTo>
                  <a:lnTo>
                    <a:pt x="0" y="135"/>
                  </a:lnTo>
                  <a:lnTo>
                    <a:pt x="34" y="168"/>
                  </a:lnTo>
                  <a:lnTo>
                    <a:pt x="67" y="185"/>
                  </a:lnTo>
                  <a:lnTo>
                    <a:pt x="101" y="202"/>
                  </a:lnTo>
                  <a:lnTo>
                    <a:pt x="168" y="202"/>
                  </a:lnTo>
                  <a:lnTo>
                    <a:pt x="218" y="235"/>
                  </a:lnTo>
                  <a:lnTo>
                    <a:pt x="252" y="286"/>
                  </a:lnTo>
                  <a:lnTo>
                    <a:pt x="252" y="353"/>
                  </a:lnTo>
                  <a:lnTo>
                    <a:pt x="252" y="420"/>
                  </a:lnTo>
                  <a:lnTo>
                    <a:pt x="218" y="470"/>
                  </a:lnTo>
                  <a:lnTo>
                    <a:pt x="168" y="503"/>
                  </a:lnTo>
                  <a:lnTo>
                    <a:pt x="101" y="503"/>
                  </a:lnTo>
                  <a:lnTo>
                    <a:pt x="67" y="520"/>
                  </a:lnTo>
                  <a:lnTo>
                    <a:pt x="34" y="537"/>
                  </a:lnTo>
                  <a:lnTo>
                    <a:pt x="0" y="570"/>
                  </a:lnTo>
                  <a:lnTo>
                    <a:pt x="0" y="604"/>
                  </a:lnTo>
                  <a:lnTo>
                    <a:pt x="0" y="654"/>
                  </a:lnTo>
                  <a:lnTo>
                    <a:pt x="34" y="688"/>
                  </a:lnTo>
                  <a:lnTo>
                    <a:pt x="67" y="704"/>
                  </a:lnTo>
                  <a:lnTo>
                    <a:pt x="168" y="704"/>
                  </a:lnTo>
                  <a:lnTo>
                    <a:pt x="235" y="688"/>
                  </a:lnTo>
                  <a:lnTo>
                    <a:pt x="302" y="654"/>
                  </a:lnTo>
                  <a:lnTo>
                    <a:pt x="352" y="604"/>
                  </a:lnTo>
                  <a:lnTo>
                    <a:pt x="402" y="554"/>
                  </a:lnTo>
                  <a:lnTo>
                    <a:pt x="436" y="487"/>
                  </a:lnTo>
                  <a:lnTo>
                    <a:pt x="453" y="420"/>
                  </a:lnTo>
                  <a:lnTo>
                    <a:pt x="453" y="353"/>
                  </a:lnTo>
                  <a:lnTo>
                    <a:pt x="453" y="286"/>
                  </a:lnTo>
                  <a:lnTo>
                    <a:pt x="436" y="219"/>
                  </a:lnTo>
                  <a:lnTo>
                    <a:pt x="402" y="152"/>
                  </a:lnTo>
                  <a:lnTo>
                    <a:pt x="352" y="101"/>
                  </a:lnTo>
                  <a:lnTo>
                    <a:pt x="302" y="51"/>
                  </a:lnTo>
                  <a:lnTo>
                    <a:pt x="235" y="18"/>
                  </a:lnTo>
                  <a:lnTo>
                    <a:pt x="16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 name="Google Shape;159;p23"/>
            <p:cNvSpPr/>
            <p:nvPr/>
          </p:nvSpPr>
          <p:spPr>
            <a:xfrm>
              <a:off x="2615450" y="549025"/>
              <a:ext cx="5050" cy="8400"/>
            </a:xfrm>
            <a:custGeom>
              <a:rect b="b" l="l" r="r" t="t"/>
              <a:pathLst>
                <a:path extrusionOk="0" h="336" w="202">
                  <a:moveTo>
                    <a:pt x="101" y="0"/>
                  </a:moveTo>
                  <a:lnTo>
                    <a:pt x="51" y="17"/>
                  </a:lnTo>
                  <a:lnTo>
                    <a:pt x="34" y="34"/>
                  </a:lnTo>
                  <a:lnTo>
                    <a:pt x="1" y="67"/>
                  </a:lnTo>
                  <a:lnTo>
                    <a:pt x="1" y="101"/>
                  </a:lnTo>
                  <a:lnTo>
                    <a:pt x="1" y="235"/>
                  </a:lnTo>
                  <a:lnTo>
                    <a:pt x="1" y="285"/>
                  </a:lnTo>
                  <a:lnTo>
                    <a:pt x="34" y="319"/>
                  </a:lnTo>
                  <a:lnTo>
                    <a:pt x="51" y="335"/>
                  </a:lnTo>
                  <a:lnTo>
                    <a:pt x="135" y="335"/>
                  </a:lnTo>
                  <a:lnTo>
                    <a:pt x="168" y="319"/>
                  </a:lnTo>
                  <a:lnTo>
                    <a:pt x="185" y="285"/>
                  </a:lnTo>
                  <a:lnTo>
                    <a:pt x="202" y="235"/>
                  </a:lnTo>
                  <a:lnTo>
                    <a:pt x="202" y="101"/>
                  </a:lnTo>
                  <a:lnTo>
                    <a:pt x="185" y="67"/>
                  </a:lnTo>
                  <a:lnTo>
                    <a:pt x="168" y="34"/>
                  </a:lnTo>
                  <a:lnTo>
                    <a:pt x="135"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p23"/>
            <p:cNvSpPr/>
            <p:nvPr/>
          </p:nvSpPr>
          <p:spPr>
            <a:xfrm>
              <a:off x="2615450" y="520125"/>
              <a:ext cx="5050" cy="8400"/>
            </a:xfrm>
            <a:custGeom>
              <a:rect b="b" l="l" r="r" t="t"/>
              <a:pathLst>
                <a:path extrusionOk="0" h="336" w="202">
                  <a:moveTo>
                    <a:pt x="51" y="1"/>
                  </a:moveTo>
                  <a:lnTo>
                    <a:pt x="34" y="34"/>
                  </a:lnTo>
                  <a:lnTo>
                    <a:pt x="1" y="68"/>
                  </a:lnTo>
                  <a:lnTo>
                    <a:pt x="1" y="101"/>
                  </a:lnTo>
                  <a:lnTo>
                    <a:pt x="1" y="235"/>
                  </a:lnTo>
                  <a:lnTo>
                    <a:pt x="1" y="269"/>
                  </a:lnTo>
                  <a:lnTo>
                    <a:pt x="34" y="302"/>
                  </a:lnTo>
                  <a:lnTo>
                    <a:pt x="51" y="319"/>
                  </a:lnTo>
                  <a:lnTo>
                    <a:pt x="101" y="336"/>
                  </a:lnTo>
                  <a:lnTo>
                    <a:pt x="135" y="319"/>
                  </a:lnTo>
                  <a:lnTo>
                    <a:pt x="168" y="302"/>
                  </a:lnTo>
                  <a:lnTo>
                    <a:pt x="185" y="269"/>
                  </a:lnTo>
                  <a:lnTo>
                    <a:pt x="202" y="235"/>
                  </a:lnTo>
                  <a:lnTo>
                    <a:pt x="202" y="101"/>
                  </a:lnTo>
                  <a:lnTo>
                    <a:pt x="185" y="68"/>
                  </a:lnTo>
                  <a:lnTo>
                    <a:pt x="168" y="34"/>
                  </a:lnTo>
                  <a:lnTo>
                    <a:pt x="135"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61" name="Google Shape;161;p23"/>
          <p:cNvGrpSpPr/>
          <p:nvPr/>
        </p:nvGrpSpPr>
        <p:grpSpPr>
          <a:xfrm>
            <a:off x="8666653" y="2777976"/>
            <a:ext cx="1326898" cy="892958"/>
            <a:chOff x="1203375" y="683875"/>
            <a:chExt cx="104300" cy="66600"/>
          </a:xfrm>
        </p:grpSpPr>
        <p:sp>
          <p:nvSpPr>
            <p:cNvPr id="162" name="Google Shape;162;p23"/>
            <p:cNvSpPr/>
            <p:nvPr/>
          </p:nvSpPr>
          <p:spPr>
            <a:xfrm>
              <a:off x="1281250" y="684700"/>
              <a:ext cx="26425" cy="43575"/>
            </a:xfrm>
            <a:custGeom>
              <a:rect b="b" l="l" r="r" t="t"/>
              <a:pathLst>
                <a:path extrusionOk="0" h="1743" w="1057">
                  <a:moveTo>
                    <a:pt x="520" y="202"/>
                  </a:moveTo>
                  <a:lnTo>
                    <a:pt x="537" y="218"/>
                  </a:lnTo>
                  <a:lnTo>
                    <a:pt x="855" y="1424"/>
                  </a:lnTo>
                  <a:lnTo>
                    <a:pt x="855" y="1441"/>
                  </a:lnTo>
                  <a:lnTo>
                    <a:pt x="554" y="1542"/>
                  </a:lnTo>
                  <a:lnTo>
                    <a:pt x="537" y="1525"/>
                  </a:lnTo>
                  <a:lnTo>
                    <a:pt x="202" y="302"/>
                  </a:lnTo>
                  <a:lnTo>
                    <a:pt x="219" y="285"/>
                  </a:lnTo>
                  <a:lnTo>
                    <a:pt x="503" y="202"/>
                  </a:lnTo>
                  <a:close/>
                  <a:moveTo>
                    <a:pt x="453" y="1"/>
                  </a:moveTo>
                  <a:lnTo>
                    <a:pt x="152" y="101"/>
                  </a:lnTo>
                  <a:lnTo>
                    <a:pt x="85" y="135"/>
                  </a:lnTo>
                  <a:lnTo>
                    <a:pt x="34" y="202"/>
                  </a:lnTo>
                  <a:lnTo>
                    <a:pt x="1" y="285"/>
                  </a:lnTo>
                  <a:lnTo>
                    <a:pt x="18" y="369"/>
                  </a:lnTo>
                  <a:lnTo>
                    <a:pt x="336" y="1575"/>
                  </a:lnTo>
                  <a:lnTo>
                    <a:pt x="369" y="1659"/>
                  </a:lnTo>
                  <a:lnTo>
                    <a:pt x="436" y="1709"/>
                  </a:lnTo>
                  <a:lnTo>
                    <a:pt x="487" y="1726"/>
                  </a:lnTo>
                  <a:lnTo>
                    <a:pt x="554" y="1743"/>
                  </a:lnTo>
                  <a:lnTo>
                    <a:pt x="604" y="1726"/>
                  </a:lnTo>
                  <a:lnTo>
                    <a:pt x="906" y="1642"/>
                  </a:lnTo>
                  <a:lnTo>
                    <a:pt x="989" y="1592"/>
                  </a:lnTo>
                  <a:lnTo>
                    <a:pt x="1040" y="1542"/>
                  </a:lnTo>
                  <a:lnTo>
                    <a:pt x="1056" y="1458"/>
                  </a:lnTo>
                  <a:lnTo>
                    <a:pt x="1056" y="1374"/>
                  </a:lnTo>
                  <a:lnTo>
                    <a:pt x="721" y="151"/>
                  </a:lnTo>
                  <a:lnTo>
                    <a:pt x="688" y="84"/>
                  </a:lnTo>
                  <a:lnTo>
                    <a:pt x="621" y="17"/>
                  </a:lnTo>
                  <a:lnTo>
                    <a:pt x="537"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 name="Google Shape;163;p23"/>
            <p:cNvSpPr/>
            <p:nvPr/>
          </p:nvSpPr>
          <p:spPr>
            <a:xfrm>
              <a:off x="1228500" y="683875"/>
              <a:ext cx="65775" cy="42725"/>
            </a:xfrm>
            <a:custGeom>
              <a:rect b="b" l="l" r="r" t="t"/>
              <a:pathLst>
                <a:path extrusionOk="0" h="1709" w="2631">
                  <a:moveTo>
                    <a:pt x="989" y="0"/>
                  </a:moveTo>
                  <a:lnTo>
                    <a:pt x="888" y="17"/>
                  </a:lnTo>
                  <a:lnTo>
                    <a:pt x="754" y="50"/>
                  </a:lnTo>
                  <a:lnTo>
                    <a:pt x="637" y="101"/>
                  </a:lnTo>
                  <a:lnTo>
                    <a:pt x="486" y="184"/>
                  </a:lnTo>
                  <a:lnTo>
                    <a:pt x="352" y="268"/>
                  </a:lnTo>
                  <a:lnTo>
                    <a:pt x="201" y="369"/>
                  </a:lnTo>
                  <a:lnTo>
                    <a:pt x="101" y="452"/>
                  </a:lnTo>
                  <a:lnTo>
                    <a:pt x="51" y="486"/>
                  </a:lnTo>
                  <a:lnTo>
                    <a:pt x="17" y="536"/>
                  </a:lnTo>
                  <a:lnTo>
                    <a:pt x="0" y="586"/>
                  </a:lnTo>
                  <a:lnTo>
                    <a:pt x="0" y="637"/>
                  </a:lnTo>
                  <a:lnTo>
                    <a:pt x="0" y="704"/>
                  </a:lnTo>
                  <a:lnTo>
                    <a:pt x="34" y="754"/>
                  </a:lnTo>
                  <a:lnTo>
                    <a:pt x="67" y="787"/>
                  </a:lnTo>
                  <a:lnTo>
                    <a:pt x="101" y="838"/>
                  </a:lnTo>
                  <a:lnTo>
                    <a:pt x="201" y="871"/>
                  </a:lnTo>
                  <a:lnTo>
                    <a:pt x="319" y="888"/>
                  </a:lnTo>
                  <a:lnTo>
                    <a:pt x="453" y="871"/>
                  </a:lnTo>
                  <a:lnTo>
                    <a:pt x="553" y="838"/>
                  </a:lnTo>
                  <a:lnTo>
                    <a:pt x="687" y="787"/>
                  </a:lnTo>
                  <a:lnTo>
                    <a:pt x="804" y="737"/>
                  </a:lnTo>
                  <a:lnTo>
                    <a:pt x="922" y="704"/>
                  </a:lnTo>
                  <a:lnTo>
                    <a:pt x="1156" y="704"/>
                  </a:lnTo>
                  <a:lnTo>
                    <a:pt x="1273" y="737"/>
                  </a:lnTo>
                  <a:lnTo>
                    <a:pt x="1407" y="787"/>
                  </a:lnTo>
                  <a:lnTo>
                    <a:pt x="1541" y="871"/>
                  </a:lnTo>
                  <a:lnTo>
                    <a:pt x="1692" y="1005"/>
                  </a:lnTo>
                  <a:lnTo>
                    <a:pt x="1843" y="1156"/>
                  </a:lnTo>
                  <a:lnTo>
                    <a:pt x="2027" y="1374"/>
                  </a:lnTo>
                  <a:lnTo>
                    <a:pt x="2228" y="1625"/>
                  </a:lnTo>
                  <a:lnTo>
                    <a:pt x="2262" y="1658"/>
                  </a:lnTo>
                  <a:lnTo>
                    <a:pt x="2312" y="1675"/>
                  </a:lnTo>
                  <a:lnTo>
                    <a:pt x="2362" y="1692"/>
                  </a:lnTo>
                  <a:lnTo>
                    <a:pt x="2396" y="1709"/>
                  </a:lnTo>
                  <a:lnTo>
                    <a:pt x="2463" y="1692"/>
                  </a:lnTo>
                  <a:lnTo>
                    <a:pt x="2580" y="1658"/>
                  </a:lnTo>
                  <a:lnTo>
                    <a:pt x="2613" y="1642"/>
                  </a:lnTo>
                  <a:lnTo>
                    <a:pt x="2630" y="1608"/>
                  </a:lnTo>
                  <a:lnTo>
                    <a:pt x="2630" y="1558"/>
                  </a:lnTo>
                  <a:lnTo>
                    <a:pt x="2630" y="1524"/>
                  </a:lnTo>
                  <a:lnTo>
                    <a:pt x="2613" y="1491"/>
                  </a:lnTo>
                  <a:lnTo>
                    <a:pt x="2580" y="1474"/>
                  </a:lnTo>
                  <a:lnTo>
                    <a:pt x="2530" y="1457"/>
                  </a:lnTo>
                  <a:lnTo>
                    <a:pt x="2496" y="1474"/>
                  </a:lnTo>
                  <a:lnTo>
                    <a:pt x="2412" y="1508"/>
                  </a:lnTo>
                  <a:lnTo>
                    <a:pt x="2379" y="1491"/>
                  </a:lnTo>
                  <a:lnTo>
                    <a:pt x="2178" y="1240"/>
                  </a:lnTo>
                  <a:lnTo>
                    <a:pt x="2010" y="1039"/>
                  </a:lnTo>
                  <a:lnTo>
                    <a:pt x="1843" y="871"/>
                  </a:lnTo>
                  <a:lnTo>
                    <a:pt x="1675" y="720"/>
                  </a:lnTo>
                  <a:lnTo>
                    <a:pt x="1525" y="620"/>
                  </a:lnTo>
                  <a:lnTo>
                    <a:pt x="1374" y="553"/>
                  </a:lnTo>
                  <a:lnTo>
                    <a:pt x="1223" y="519"/>
                  </a:lnTo>
                  <a:lnTo>
                    <a:pt x="1056" y="503"/>
                  </a:lnTo>
                  <a:lnTo>
                    <a:pt x="905" y="503"/>
                  </a:lnTo>
                  <a:lnTo>
                    <a:pt x="737" y="553"/>
                  </a:lnTo>
                  <a:lnTo>
                    <a:pt x="603" y="603"/>
                  </a:lnTo>
                  <a:lnTo>
                    <a:pt x="486" y="653"/>
                  </a:lnTo>
                  <a:lnTo>
                    <a:pt x="402" y="670"/>
                  </a:lnTo>
                  <a:lnTo>
                    <a:pt x="335" y="687"/>
                  </a:lnTo>
                  <a:lnTo>
                    <a:pt x="268" y="687"/>
                  </a:lnTo>
                  <a:lnTo>
                    <a:pt x="218" y="653"/>
                  </a:lnTo>
                  <a:lnTo>
                    <a:pt x="201" y="637"/>
                  </a:lnTo>
                  <a:lnTo>
                    <a:pt x="235" y="603"/>
                  </a:lnTo>
                  <a:lnTo>
                    <a:pt x="285" y="553"/>
                  </a:lnTo>
                  <a:lnTo>
                    <a:pt x="453" y="452"/>
                  </a:lnTo>
                  <a:lnTo>
                    <a:pt x="603" y="352"/>
                  </a:lnTo>
                  <a:lnTo>
                    <a:pt x="721" y="285"/>
                  </a:lnTo>
                  <a:lnTo>
                    <a:pt x="821" y="235"/>
                  </a:lnTo>
                  <a:lnTo>
                    <a:pt x="922" y="218"/>
                  </a:lnTo>
                  <a:lnTo>
                    <a:pt x="1005" y="201"/>
                  </a:lnTo>
                  <a:lnTo>
                    <a:pt x="1106" y="201"/>
                  </a:lnTo>
                  <a:lnTo>
                    <a:pt x="1190" y="218"/>
                  </a:lnTo>
                  <a:lnTo>
                    <a:pt x="1407" y="285"/>
                  </a:lnTo>
                  <a:lnTo>
                    <a:pt x="1575" y="335"/>
                  </a:lnTo>
                  <a:lnTo>
                    <a:pt x="1943" y="436"/>
                  </a:lnTo>
                  <a:lnTo>
                    <a:pt x="2211" y="503"/>
                  </a:lnTo>
                  <a:lnTo>
                    <a:pt x="2245" y="503"/>
                  </a:lnTo>
                  <a:lnTo>
                    <a:pt x="2295" y="486"/>
                  </a:lnTo>
                  <a:lnTo>
                    <a:pt x="2312" y="452"/>
                  </a:lnTo>
                  <a:lnTo>
                    <a:pt x="2329" y="419"/>
                  </a:lnTo>
                  <a:lnTo>
                    <a:pt x="2329" y="385"/>
                  </a:lnTo>
                  <a:lnTo>
                    <a:pt x="2312" y="352"/>
                  </a:lnTo>
                  <a:lnTo>
                    <a:pt x="2278" y="318"/>
                  </a:lnTo>
                  <a:lnTo>
                    <a:pt x="2245" y="302"/>
                  </a:lnTo>
                  <a:lnTo>
                    <a:pt x="1994" y="251"/>
                  </a:lnTo>
                  <a:lnTo>
                    <a:pt x="1625" y="134"/>
                  </a:lnTo>
                  <a:lnTo>
                    <a:pt x="1474" y="84"/>
                  </a:lnTo>
                  <a:lnTo>
                    <a:pt x="1223" y="17"/>
                  </a:lnTo>
                  <a:lnTo>
                    <a:pt x="110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 name="Google Shape;164;p23"/>
            <p:cNvSpPr/>
            <p:nvPr/>
          </p:nvSpPr>
          <p:spPr>
            <a:xfrm>
              <a:off x="1216775" y="719050"/>
              <a:ext cx="72475" cy="31425"/>
            </a:xfrm>
            <a:custGeom>
              <a:rect b="b" l="l" r="r" t="t"/>
              <a:pathLst>
                <a:path extrusionOk="0" h="1257" w="2899">
                  <a:moveTo>
                    <a:pt x="2697" y="0"/>
                  </a:moveTo>
                  <a:lnTo>
                    <a:pt x="2664" y="17"/>
                  </a:lnTo>
                  <a:lnTo>
                    <a:pt x="2647" y="50"/>
                  </a:lnTo>
                  <a:lnTo>
                    <a:pt x="2630" y="84"/>
                  </a:lnTo>
                  <a:lnTo>
                    <a:pt x="2630" y="134"/>
                  </a:lnTo>
                  <a:lnTo>
                    <a:pt x="2664" y="168"/>
                  </a:lnTo>
                  <a:lnTo>
                    <a:pt x="2680" y="201"/>
                  </a:lnTo>
                  <a:lnTo>
                    <a:pt x="2697" y="235"/>
                  </a:lnTo>
                  <a:lnTo>
                    <a:pt x="2697" y="268"/>
                  </a:lnTo>
                  <a:lnTo>
                    <a:pt x="2680" y="302"/>
                  </a:lnTo>
                  <a:lnTo>
                    <a:pt x="2664" y="352"/>
                  </a:lnTo>
                  <a:lnTo>
                    <a:pt x="2613" y="385"/>
                  </a:lnTo>
                  <a:lnTo>
                    <a:pt x="2563" y="402"/>
                  </a:lnTo>
                  <a:lnTo>
                    <a:pt x="2496" y="419"/>
                  </a:lnTo>
                  <a:lnTo>
                    <a:pt x="2463" y="419"/>
                  </a:lnTo>
                  <a:lnTo>
                    <a:pt x="2429" y="436"/>
                  </a:lnTo>
                  <a:lnTo>
                    <a:pt x="2412" y="469"/>
                  </a:lnTo>
                  <a:lnTo>
                    <a:pt x="2396" y="519"/>
                  </a:lnTo>
                  <a:lnTo>
                    <a:pt x="2379" y="586"/>
                  </a:lnTo>
                  <a:lnTo>
                    <a:pt x="2345" y="620"/>
                  </a:lnTo>
                  <a:lnTo>
                    <a:pt x="2278" y="670"/>
                  </a:lnTo>
                  <a:lnTo>
                    <a:pt x="2228" y="687"/>
                  </a:lnTo>
                  <a:lnTo>
                    <a:pt x="2144" y="687"/>
                  </a:lnTo>
                  <a:lnTo>
                    <a:pt x="2111" y="704"/>
                  </a:lnTo>
                  <a:lnTo>
                    <a:pt x="2094" y="737"/>
                  </a:lnTo>
                  <a:lnTo>
                    <a:pt x="2077" y="771"/>
                  </a:lnTo>
                  <a:lnTo>
                    <a:pt x="2061" y="821"/>
                  </a:lnTo>
                  <a:lnTo>
                    <a:pt x="2027" y="854"/>
                  </a:lnTo>
                  <a:lnTo>
                    <a:pt x="1960" y="905"/>
                  </a:lnTo>
                  <a:lnTo>
                    <a:pt x="1893" y="921"/>
                  </a:lnTo>
                  <a:lnTo>
                    <a:pt x="1860" y="921"/>
                  </a:lnTo>
                  <a:lnTo>
                    <a:pt x="1809" y="938"/>
                  </a:lnTo>
                  <a:lnTo>
                    <a:pt x="1776" y="972"/>
                  </a:lnTo>
                  <a:lnTo>
                    <a:pt x="1759" y="1005"/>
                  </a:lnTo>
                  <a:lnTo>
                    <a:pt x="1709" y="1039"/>
                  </a:lnTo>
                  <a:lnTo>
                    <a:pt x="1642" y="1055"/>
                  </a:lnTo>
                  <a:lnTo>
                    <a:pt x="1575" y="1055"/>
                  </a:lnTo>
                  <a:lnTo>
                    <a:pt x="1508" y="1039"/>
                  </a:lnTo>
                  <a:lnTo>
                    <a:pt x="1441" y="1005"/>
                  </a:lnTo>
                  <a:lnTo>
                    <a:pt x="1223" y="871"/>
                  </a:lnTo>
                  <a:lnTo>
                    <a:pt x="1022" y="737"/>
                  </a:lnTo>
                  <a:lnTo>
                    <a:pt x="687" y="452"/>
                  </a:lnTo>
                  <a:lnTo>
                    <a:pt x="536" y="335"/>
                  </a:lnTo>
                  <a:lnTo>
                    <a:pt x="386" y="218"/>
                  </a:lnTo>
                  <a:lnTo>
                    <a:pt x="252" y="134"/>
                  </a:lnTo>
                  <a:lnTo>
                    <a:pt x="118" y="67"/>
                  </a:lnTo>
                  <a:lnTo>
                    <a:pt x="84" y="67"/>
                  </a:lnTo>
                  <a:lnTo>
                    <a:pt x="51" y="84"/>
                  </a:lnTo>
                  <a:lnTo>
                    <a:pt x="17" y="101"/>
                  </a:lnTo>
                  <a:lnTo>
                    <a:pt x="0" y="134"/>
                  </a:lnTo>
                  <a:lnTo>
                    <a:pt x="0" y="184"/>
                  </a:lnTo>
                  <a:lnTo>
                    <a:pt x="0" y="218"/>
                  </a:lnTo>
                  <a:lnTo>
                    <a:pt x="34" y="251"/>
                  </a:lnTo>
                  <a:lnTo>
                    <a:pt x="67" y="268"/>
                  </a:lnTo>
                  <a:lnTo>
                    <a:pt x="168" y="318"/>
                  </a:lnTo>
                  <a:lnTo>
                    <a:pt x="285" y="385"/>
                  </a:lnTo>
                  <a:lnTo>
                    <a:pt x="553" y="603"/>
                  </a:lnTo>
                  <a:lnTo>
                    <a:pt x="721" y="754"/>
                  </a:lnTo>
                  <a:lnTo>
                    <a:pt x="905" y="905"/>
                  </a:lnTo>
                  <a:lnTo>
                    <a:pt x="1123" y="1055"/>
                  </a:lnTo>
                  <a:lnTo>
                    <a:pt x="1340" y="1189"/>
                  </a:lnTo>
                  <a:lnTo>
                    <a:pt x="1491" y="1240"/>
                  </a:lnTo>
                  <a:lnTo>
                    <a:pt x="1625" y="1256"/>
                  </a:lnTo>
                  <a:lnTo>
                    <a:pt x="1675" y="1256"/>
                  </a:lnTo>
                  <a:lnTo>
                    <a:pt x="1742" y="1240"/>
                  </a:lnTo>
                  <a:lnTo>
                    <a:pt x="1809" y="1206"/>
                  </a:lnTo>
                  <a:lnTo>
                    <a:pt x="1860" y="1189"/>
                  </a:lnTo>
                  <a:lnTo>
                    <a:pt x="1927" y="1122"/>
                  </a:lnTo>
                  <a:lnTo>
                    <a:pt x="2010" y="1089"/>
                  </a:lnTo>
                  <a:lnTo>
                    <a:pt x="2094" y="1055"/>
                  </a:lnTo>
                  <a:lnTo>
                    <a:pt x="2178" y="988"/>
                  </a:lnTo>
                  <a:lnTo>
                    <a:pt x="2211" y="938"/>
                  </a:lnTo>
                  <a:lnTo>
                    <a:pt x="2245" y="888"/>
                  </a:lnTo>
                  <a:lnTo>
                    <a:pt x="2312" y="871"/>
                  </a:lnTo>
                  <a:lnTo>
                    <a:pt x="2379" y="854"/>
                  </a:lnTo>
                  <a:lnTo>
                    <a:pt x="2429" y="804"/>
                  </a:lnTo>
                  <a:lnTo>
                    <a:pt x="2496" y="771"/>
                  </a:lnTo>
                  <a:lnTo>
                    <a:pt x="2546" y="687"/>
                  </a:lnTo>
                  <a:lnTo>
                    <a:pt x="2597" y="603"/>
                  </a:lnTo>
                  <a:lnTo>
                    <a:pt x="2680" y="570"/>
                  </a:lnTo>
                  <a:lnTo>
                    <a:pt x="2764" y="519"/>
                  </a:lnTo>
                  <a:lnTo>
                    <a:pt x="2814" y="469"/>
                  </a:lnTo>
                  <a:lnTo>
                    <a:pt x="2865" y="385"/>
                  </a:lnTo>
                  <a:lnTo>
                    <a:pt x="2898" y="302"/>
                  </a:lnTo>
                  <a:lnTo>
                    <a:pt x="2898" y="201"/>
                  </a:lnTo>
                  <a:lnTo>
                    <a:pt x="2865" y="117"/>
                  </a:lnTo>
                  <a:lnTo>
                    <a:pt x="2814" y="34"/>
                  </a:lnTo>
                  <a:lnTo>
                    <a:pt x="278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 name="Google Shape;165;p23"/>
            <p:cNvSpPr/>
            <p:nvPr/>
          </p:nvSpPr>
          <p:spPr>
            <a:xfrm>
              <a:off x="1224300" y="690975"/>
              <a:ext cx="13025" cy="6725"/>
            </a:xfrm>
            <a:custGeom>
              <a:rect b="b" l="l" r="r" t="t"/>
              <a:pathLst>
                <a:path extrusionOk="0" h="269" w="521">
                  <a:moveTo>
                    <a:pt x="85" y="1"/>
                  </a:moveTo>
                  <a:lnTo>
                    <a:pt x="51" y="18"/>
                  </a:lnTo>
                  <a:lnTo>
                    <a:pt x="18" y="51"/>
                  </a:lnTo>
                  <a:lnTo>
                    <a:pt x="1" y="85"/>
                  </a:lnTo>
                  <a:lnTo>
                    <a:pt x="1" y="135"/>
                  </a:lnTo>
                  <a:lnTo>
                    <a:pt x="18" y="168"/>
                  </a:lnTo>
                  <a:lnTo>
                    <a:pt x="51" y="185"/>
                  </a:lnTo>
                  <a:lnTo>
                    <a:pt x="85" y="202"/>
                  </a:lnTo>
                  <a:lnTo>
                    <a:pt x="403" y="269"/>
                  </a:lnTo>
                  <a:lnTo>
                    <a:pt x="470" y="269"/>
                  </a:lnTo>
                  <a:lnTo>
                    <a:pt x="487" y="252"/>
                  </a:lnTo>
                  <a:lnTo>
                    <a:pt x="520" y="219"/>
                  </a:lnTo>
                  <a:lnTo>
                    <a:pt x="520" y="185"/>
                  </a:lnTo>
                  <a:lnTo>
                    <a:pt x="520" y="152"/>
                  </a:lnTo>
                  <a:lnTo>
                    <a:pt x="503" y="101"/>
                  </a:lnTo>
                  <a:lnTo>
                    <a:pt x="487" y="85"/>
                  </a:lnTo>
                  <a:lnTo>
                    <a:pt x="436" y="68"/>
                  </a:lnTo>
                  <a:lnTo>
                    <a:pt x="11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 name="Google Shape;166;p23"/>
            <p:cNvSpPr/>
            <p:nvPr/>
          </p:nvSpPr>
          <p:spPr>
            <a:xfrm>
              <a:off x="1203375" y="684700"/>
              <a:ext cx="26400" cy="43575"/>
            </a:xfrm>
            <a:custGeom>
              <a:rect b="b" l="l" r="r" t="t"/>
              <a:pathLst>
                <a:path extrusionOk="0" h="1743" w="1056">
                  <a:moveTo>
                    <a:pt x="553" y="202"/>
                  </a:moveTo>
                  <a:lnTo>
                    <a:pt x="838" y="285"/>
                  </a:lnTo>
                  <a:lnTo>
                    <a:pt x="855" y="302"/>
                  </a:lnTo>
                  <a:lnTo>
                    <a:pt x="520" y="1525"/>
                  </a:lnTo>
                  <a:lnTo>
                    <a:pt x="503" y="1542"/>
                  </a:lnTo>
                  <a:lnTo>
                    <a:pt x="201" y="1441"/>
                  </a:lnTo>
                  <a:lnTo>
                    <a:pt x="201" y="1424"/>
                  </a:lnTo>
                  <a:lnTo>
                    <a:pt x="520" y="218"/>
                  </a:lnTo>
                  <a:lnTo>
                    <a:pt x="536" y="202"/>
                  </a:lnTo>
                  <a:close/>
                  <a:moveTo>
                    <a:pt x="520" y="1"/>
                  </a:moveTo>
                  <a:lnTo>
                    <a:pt x="436" y="17"/>
                  </a:lnTo>
                  <a:lnTo>
                    <a:pt x="369" y="84"/>
                  </a:lnTo>
                  <a:lnTo>
                    <a:pt x="335" y="151"/>
                  </a:lnTo>
                  <a:lnTo>
                    <a:pt x="0" y="1374"/>
                  </a:lnTo>
                  <a:lnTo>
                    <a:pt x="0" y="1458"/>
                  </a:lnTo>
                  <a:lnTo>
                    <a:pt x="17" y="1542"/>
                  </a:lnTo>
                  <a:lnTo>
                    <a:pt x="67" y="1592"/>
                  </a:lnTo>
                  <a:lnTo>
                    <a:pt x="151" y="1642"/>
                  </a:lnTo>
                  <a:lnTo>
                    <a:pt x="436" y="1726"/>
                  </a:lnTo>
                  <a:lnTo>
                    <a:pt x="503" y="1743"/>
                  </a:lnTo>
                  <a:lnTo>
                    <a:pt x="570" y="1726"/>
                  </a:lnTo>
                  <a:lnTo>
                    <a:pt x="620" y="1709"/>
                  </a:lnTo>
                  <a:lnTo>
                    <a:pt x="687" y="1659"/>
                  </a:lnTo>
                  <a:lnTo>
                    <a:pt x="721" y="1575"/>
                  </a:lnTo>
                  <a:lnTo>
                    <a:pt x="1039" y="369"/>
                  </a:lnTo>
                  <a:lnTo>
                    <a:pt x="1056" y="285"/>
                  </a:lnTo>
                  <a:lnTo>
                    <a:pt x="1022" y="202"/>
                  </a:lnTo>
                  <a:lnTo>
                    <a:pt x="972" y="135"/>
                  </a:lnTo>
                  <a:lnTo>
                    <a:pt x="905" y="101"/>
                  </a:lnTo>
                  <a:lnTo>
                    <a:pt x="603"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67" name="Google Shape;167;p23"/>
          <p:cNvGrpSpPr/>
          <p:nvPr/>
        </p:nvGrpSpPr>
        <p:grpSpPr>
          <a:xfrm>
            <a:off x="7420831" y="2242817"/>
            <a:ext cx="1915508" cy="1915508"/>
            <a:chOff x="5140337" y="2242817"/>
            <a:chExt cx="1915508" cy="1915508"/>
          </a:xfrm>
        </p:grpSpPr>
        <p:sp>
          <p:nvSpPr>
            <p:cNvPr id="168" name="Google Shape;168;p23"/>
            <p:cNvSpPr/>
            <p:nvPr/>
          </p:nvSpPr>
          <p:spPr>
            <a:xfrm>
              <a:off x="5140337" y="2242817"/>
              <a:ext cx="1915508" cy="1915508"/>
            </a:xfrm>
            <a:prstGeom prst="ellipse">
              <a:avLst/>
            </a:prstGeom>
            <a:solidFill>
              <a:srgbClr val="FFBF3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169" name="Google Shape;169;p23"/>
            <p:cNvGrpSpPr/>
            <p:nvPr/>
          </p:nvGrpSpPr>
          <p:grpSpPr>
            <a:xfrm>
              <a:off x="5647412" y="2875259"/>
              <a:ext cx="897174" cy="795674"/>
              <a:chOff x="2570225" y="2974100"/>
              <a:chExt cx="96350" cy="85450"/>
            </a:xfrm>
          </p:grpSpPr>
          <p:sp>
            <p:nvSpPr>
              <p:cNvPr id="170" name="Google Shape;170;p23"/>
              <p:cNvSpPr/>
              <p:nvPr/>
            </p:nvSpPr>
            <p:spPr>
              <a:xfrm>
                <a:off x="2575675" y="3001325"/>
                <a:ext cx="63675" cy="27650"/>
              </a:xfrm>
              <a:custGeom>
                <a:rect b="b" l="l" r="r" t="t"/>
                <a:pathLst>
                  <a:path extrusionOk="0" h="1106" w="2547">
                    <a:moveTo>
                      <a:pt x="1709" y="0"/>
                    </a:moveTo>
                    <a:lnTo>
                      <a:pt x="1659" y="17"/>
                    </a:lnTo>
                    <a:lnTo>
                      <a:pt x="1625" y="51"/>
                    </a:lnTo>
                    <a:lnTo>
                      <a:pt x="1290" y="771"/>
                    </a:lnTo>
                    <a:lnTo>
                      <a:pt x="1089" y="419"/>
                    </a:lnTo>
                    <a:lnTo>
                      <a:pt x="1056" y="386"/>
                    </a:lnTo>
                    <a:lnTo>
                      <a:pt x="1005" y="369"/>
                    </a:lnTo>
                    <a:lnTo>
                      <a:pt x="955" y="386"/>
                    </a:lnTo>
                    <a:lnTo>
                      <a:pt x="922" y="419"/>
                    </a:lnTo>
                    <a:lnTo>
                      <a:pt x="771" y="654"/>
                    </a:lnTo>
                    <a:lnTo>
                      <a:pt x="67" y="654"/>
                    </a:lnTo>
                    <a:lnTo>
                      <a:pt x="34" y="670"/>
                    </a:lnTo>
                    <a:lnTo>
                      <a:pt x="17" y="704"/>
                    </a:lnTo>
                    <a:lnTo>
                      <a:pt x="0" y="754"/>
                    </a:lnTo>
                    <a:lnTo>
                      <a:pt x="17" y="788"/>
                    </a:lnTo>
                    <a:lnTo>
                      <a:pt x="34" y="821"/>
                    </a:lnTo>
                    <a:lnTo>
                      <a:pt x="67" y="838"/>
                    </a:lnTo>
                    <a:lnTo>
                      <a:pt x="101" y="855"/>
                    </a:lnTo>
                    <a:lnTo>
                      <a:pt x="838" y="855"/>
                    </a:lnTo>
                    <a:lnTo>
                      <a:pt x="888" y="838"/>
                    </a:lnTo>
                    <a:lnTo>
                      <a:pt x="922" y="804"/>
                    </a:lnTo>
                    <a:lnTo>
                      <a:pt x="1005" y="670"/>
                    </a:lnTo>
                    <a:lnTo>
                      <a:pt x="1206" y="1039"/>
                    </a:lnTo>
                    <a:lnTo>
                      <a:pt x="1240" y="1089"/>
                    </a:lnTo>
                    <a:lnTo>
                      <a:pt x="1290" y="1106"/>
                    </a:lnTo>
                    <a:lnTo>
                      <a:pt x="1340" y="1089"/>
                    </a:lnTo>
                    <a:lnTo>
                      <a:pt x="1391" y="1039"/>
                    </a:lnTo>
                    <a:lnTo>
                      <a:pt x="1709" y="335"/>
                    </a:lnTo>
                    <a:lnTo>
                      <a:pt x="1943" y="821"/>
                    </a:lnTo>
                    <a:lnTo>
                      <a:pt x="1977" y="855"/>
                    </a:lnTo>
                    <a:lnTo>
                      <a:pt x="2027" y="871"/>
                    </a:lnTo>
                    <a:lnTo>
                      <a:pt x="2496" y="871"/>
                    </a:lnTo>
                    <a:lnTo>
                      <a:pt x="2530" y="855"/>
                    </a:lnTo>
                    <a:lnTo>
                      <a:pt x="2546" y="821"/>
                    </a:lnTo>
                    <a:lnTo>
                      <a:pt x="2546" y="771"/>
                    </a:lnTo>
                    <a:lnTo>
                      <a:pt x="2546" y="737"/>
                    </a:lnTo>
                    <a:lnTo>
                      <a:pt x="2530" y="704"/>
                    </a:lnTo>
                    <a:lnTo>
                      <a:pt x="2496" y="687"/>
                    </a:lnTo>
                    <a:lnTo>
                      <a:pt x="2446" y="670"/>
                    </a:lnTo>
                    <a:lnTo>
                      <a:pt x="2094" y="670"/>
                    </a:lnTo>
                    <a:lnTo>
                      <a:pt x="1809" y="51"/>
                    </a:lnTo>
                    <a:lnTo>
                      <a:pt x="1759" y="17"/>
                    </a:lnTo>
                    <a:lnTo>
                      <a:pt x="1709"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 name="Google Shape;171;p23"/>
              <p:cNvSpPr/>
              <p:nvPr/>
            </p:nvSpPr>
            <p:spPr>
              <a:xfrm>
                <a:off x="2570225" y="2974100"/>
                <a:ext cx="96350" cy="85450"/>
              </a:xfrm>
              <a:custGeom>
                <a:rect b="b" l="l" r="r" t="t"/>
                <a:pathLst>
                  <a:path extrusionOk="0" h="3418" w="3854">
                    <a:moveTo>
                      <a:pt x="1106" y="1"/>
                    </a:moveTo>
                    <a:lnTo>
                      <a:pt x="1006" y="17"/>
                    </a:lnTo>
                    <a:lnTo>
                      <a:pt x="888" y="34"/>
                    </a:lnTo>
                    <a:lnTo>
                      <a:pt x="788" y="51"/>
                    </a:lnTo>
                    <a:lnTo>
                      <a:pt x="687" y="101"/>
                    </a:lnTo>
                    <a:lnTo>
                      <a:pt x="587" y="151"/>
                    </a:lnTo>
                    <a:lnTo>
                      <a:pt x="486" y="202"/>
                    </a:lnTo>
                    <a:lnTo>
                      <a:pt x="403" y="269"/>
                    </a:lnTo>
                    <a:lnTo>
                      <a:pt x="319" y="352"/>
                    </a:lnTo>
                    <a:lnTo>
                      <a:pt x="252" y="436"/>
                    </a:lnTo>
                    <a:lnTo>
                      <a:pt x="185" y="520"/>
                    </a:lnTo>
                    <a:lnTo>
                      <a:pt x="135" y="620"/>
                    </a:lnTo>
                    <a:lnTo>
                      <a:pt x="84" y="721"/>
                    </a:lnTo>
                    <a:lnTo>
                      <a:pt x="51" y="821"/>
                    </a:lnTo>
                    <a:lnTo>
                      <a:pt x="17" y="939"/>
                    </a:lnTo>
                    <a:lnTo>
                      <a:pt x="1" y="1056"/>
                    </a:lnTo>
                    <a:lnTo>
                      <a:pt x="1" y="1173"/>
                    </a:lnTo>
                    <a:lnTo>
                      <a:pt x="17" y="1374"/>
                    </a:lnTo>
                    <a:lnTo>
                      <a:pt x="68" y="1575"/>
                    </a:lnTo>
                    <a:lnTo>
                      <a:pt x="84" y="1609"/>
                    </a:lnTo>
                    <a:lnTo>
                      <a:pt x="118" y="1625"/>
                    </a:lnTo>
                    <a:lnTo>
                      <a:pt x="151" y="1642"/>
                    </a:lnTo>
                    <a:lnTo>
                      <a:pt x="202" y="1642"/>
                    </a:lnTo>
                    <a:lnTo>
                      <a:pt x="235" y="1609"/>
                    </a:lnTo>
                    <a:lnTo>
                      <a:pt x="252" y="1592"/>
                    </a:lnTo>
                    <a:lnTo>
                      <a:pt x="269" y="1542"/>
                    </a:lnTo>
                    <a:lnTo>
                      <a:pt x="252" y="1508"/>
                    </a:lnTo>
                    <a:lnTo>
                      <a:pt x="218" y="1341"/>
                    </a:lnTo>
                    <a:lnTo>
                      <a:pt x="202" y="1173"/>
                    </a:lnTo>
                    <a:lnTo>
                      <a:pt x="218" y="972"/>
                    </a:lnTo>
                    <a:lnTo>
                      <a:pt x="269" y="788"/>
                    </a:lnTo>
                    <a:lnTo>
                      <a:pt x="352" y="637"/>
                    </a:lnTo>
                    <a:lnTo>
                      <a:pt x="470" y="486"/>
                    </a:lnTo>
                    <a:lnTo>
                      <a:pt x="604" y="369"/>
                    </a:lnTo>
                    <a:lnTo>
                      <a:pt x="754" y="285"/>
                    </a:lnTo>
                    <a:lnTo>
                      <a:pt x="922" y="218"/>
                    </a:lnTo>
                    <a:lnTo>
                      <a:pt x="1106" y="202"/>
                    </a:lnTo>
                    <a:lnTo>
                      <a:pt x="1223" y="218"/>
                    </a:lnTo>
                    <a:lnTo>
                      <a:pt x="1324" y="235"/>
                    </a:lnTo>
                    <a:lnTo>
                      <a:pt x="1424" y="269"/>
                    </a:lnTo>
                    <a:lnTo>
                      <a:pt x="1525" y="319"/>
                    </a:lnTo>
                    <a:lnTo>
                      <a:pt x="1609" y="369"/>
                    </a:lnTo>
                    <a:lnTo>
                      <a:pt x="1709" y="436"/>
                    </a:lnTo>
                    <a:lnTo>
                      <a:pt x="1776" y="520"/>
                    </a:lnTo>
                    <a:lnTo>
                      <a:pt x="1843" y="604"/>
                    </a:lnTo>
                    <a:lnTo>
                      <a:pt x="1877" y="637"/>
                    </a:lnTo>
                    <a:lnTo>
                      <a:pt x="1977" y="637"/>
                    </a:lnTo>
                    <a:lnTo>
                      <a:pt x="2011" y="604"/>
                    </a:lnTo>
                    <a:lnTo>
                      <a:pt x="2078" y="520"/>
                    </a:lnTo>
                    <a:lnTo>
                      <a:pt x="2161" y="436"/>
                    </a:lnTo>
                    <a:lnTo>
                      <a:pt x="2245" y="369"/>
                    </a:lnTo>
                    <a:lnTo>
                      <a:pt x="2329" y="319"/>
                    </a:lnTo>
                    <a:lnTo>
                      <a:pt x="2429" y="269"/>
                    </a:lnTo>
                    <a:lnTo>
                      <a:pt x="2530" y="235"/>
                    </a:lnTo>
                    <a:lnTo>
                      <a:pt x="2647" y="218"/>
                    </a:lnTo>
                    <a:lnTo>
                      <a:pt x="2748" y="202"/>
                    </a:lnTo>
                    <a:lnTo>
                      <a:pt x="2932" y="218"/>
                    </a:lnTo>
                    <a:lnTo>
                      <a:pt x="3099" y="285"/>
                    </a:lnTo>
                    <a:lnTo>
                      <a:pt x="3250" y="369"/>
                    </a:lnTo>
                    <a:lnTo>
                      <a:pt x="3401" y="486"/>
                    </a:lnTo>
                    <a:lnTo>
                      <a:pt x="3501" y="637"/>
                    </a:lnTo>
                    <a:lnTo>
                      <a:pt x="3585" y="788"/>
                    </a:lnTo>
                    <a:lnTo>
                      <a:pt x="3635" y="972"/>
                    </a:lnTo>
                    <a:lnTo>
                      <a:pt x="3652" y="1173"/>
                    </a:lnTo>
                    <a:lnTo>
                      <a:pt x="3635" y="1357"/>
                    </a:lnTo>
                    <a:lnTo>
                      <a:pt x="3602" y="1525"/>
                    </a:lnTo>
                    <a:lnTo>
                      <a:pt x="3518" y="1692"/>
                    </a:lnTo>
                    <a:lnTo>
                      <a:pt x="3401" y="1843"/>
                    </a:lnTo>
                    <a:lnTo>
                      <a:pt x="1927" y="3200"/>
                    </a:lnTo>
                    <a:lnTo>
                      <a:pt x="771" y="2128"/>
                    </a:lnTo>
                    <a:lnTo>
                      <a:pt x="738" y="2111"/>
                    </a:lnTo>
                    <a:lnTo>
                      <a:pt x="654" y="2111"/>
                    </a:lnTo>
                    <a:lnTo>
                      <a:pt x="637" y="2145"/>
                    </a:lnTo>
                    <a:lnTo>
                      <a:pt x="604" y="2178"/>
                    </a:lnTo>
                    <a:lnTo>
                      <a:pt x="604" y="2212"/>
                    </a:lnTo>
                    <a:lnTo>
                      <a:pt x="604" y="2245"/>
                    </a:lnTo>
                    <a:lnTo>
                      <a:pt x="637" y="2279"/>
                    </a:lnTo>
                    <a:lnTo>
                      <a:pt x="1810" y="3367"/>
                    </a:lnTo>
                    <a:lnTo>
                      <a:pt x="1860" y="3401"/>
                    </a:lnTo>
                    <a:lnTo>
                      <a:pt x="1927" y="3418"/>
                    </a:lnTo>
                    <a:lnTo>
                      <a:pt x="1994" y="3401"/>
                    </a:lnTo>
                    <a:lnTo>
                      <a:pt x="2061" y="3367"/>
                    </a:lnTo>
                    <a:lnTo>
                      <a:pt x="3535" y="1994"/>
                    </a:lnTo>
                    <a:lnTo>
                      <a:pt x="3552" y="1977"/>
                    </a:lnTo>
                    <a:lnTo>
                      <a:pt x="3619" y="1893"/>
                    </a:lnTo>
                    <a:lnTo>
                      <a:pt x="3686" y="1810"/>
                    </a:lnTo>
                    <a:lnTo>
                      <a:pt x="3736" y="1709"/>
                    </a:lnTo>
                    <a:lnTo>
                      <a:pt x="3786" y="1609"/>
                    </a:lnTo>
                    <a:lnTo>
                      <a:pt x="3820" y="1508"/>
                    </a:lnTo>
                    <a:lnTo>
                      <a:pt x="3836" y="1391"/>
                    </a:lnTo>
                    <a:lnTo>
                      <a:pt x="3853" y="1290"/>
                    </a:lnTo>
                    <a:lnTo>
                      <a:pt x="3853" y="1173"/>
                    </a:lnTo>
                    <a:lnTo>
                      <a:pt x="3853" y="1056"/>
                    </a:lnTo>
                    <a:lnTo>
                      <a:pt x="3836" y="939"/>
                    </a:lnTo>
                    <a:lnTo>
                      <a:pt x="3803" y="821"/>
                    </a:lnTo>
                    <a:lnTo>
                      <a:pt x="3769" y="721"/>
                    </a:lnTo>
                    <a:lnTo>
                      <a:pt x="3719" y="620"/>
                    </a:lnTo>
                    <a:lnTo>
                      <a:pt x="3669" y="520"/>
                    </a:lnTo>
                    <a:lnTo>
                      <a:pt x="3602" y="436"/>
                    </a:lnTo>
                    <a:lnTo>
                      <a:pt x="3535" y="352"/>
                    </a:lnTo>
                    <a:lnTo>
                      <a:pt x="3451" y="269"/>
                    </a:lnTo>
                    <a:lnTo>
                      <a:pt x="3367" y="202"/>
                    </a:lnTo>
                    <a:lnTo>
                      <a:pt x="3284" y="151"/>
                    </a:lnTo>
                    <a:lnTo>
                      <a:pt x="3183" y="101"/>
                    </a:lnTo>
                    <a:lnTo>
                      <a:pt x="3083" y="51"/>
                    </a:lnTo>
                    <a:lnTo>
                      <a:pt x="2965" y="34"/>
                    </a:lnTo>
                    <a:lnTo>
                      <a:pt x="2865" y="17"/>
                    </a:lnTo>
                    <a:lnTo>
                      <a:pt x="2748" y="1"/>
                    </a:lnTo>
                    <a:lnTo>
                      <a:pt x="2630" y="17"/>
                    </a:lnTo>
                    <a:lnTo>
                      <a:pt x="2513" y="34"/>
                    </a:lnTo>
                    <a:lnTo>
                      <a:pt x="2413" y="68"/>
                    </a:lnTo>
                    <a:lnTo>
                      <a:pt x="2295" y="101"/>
                    </a:lnTo>
                    <a:lnTo>
                      <a:pt x="2195" y="151"/>
                    </a:lnTo>
                    <a:lnTo>
                      <a:pt x="2111" y="218"/>
                    </a:lnTo>
                    <a:lnTo>
                      <a:pt x="2011" y="302"/>
                    </a:lnTo>
                    <a:lnTo>
                      <a:pt x="1927" y="386"/>
                    </a:lnTo>
                    <a:lnTo>
                      <a:pt x="1843" y="302"/>
                    </a:lnTo>
                    <a:lnTo>
                      <a:pt x="1759" y="218"/>
                    </a:lnTo>
                    <a:lnTo>
                      <a:pt x="1659" y="151"/>
                    </a:lnTo>
                    <a:lnTo>
                      <a:pt x="1558" y="101"/>
                    </a:lnTo>
                    <a:lnTo>
                      <a:pt x="1458" y="68"/>
                    </a:lnTo>
                    <a:lnTo>
                      <a:pt x="1341" y="34"/>
                    </a:lnTo>
                    <a:lnTo>
                      <a:pt x="1223" y="17"/>
                    </a:lnTo>
                    <a:lnTo>
                      <a:pt x="110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mc:AlternateContent>
    <mc:Choice Requires="p14">
      <p:transition spd="slow" p14:dur="7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24"/>
          <p:cNvSpPr txBox="1"/>
          <p:nvPr>
            <p:ph type="ctrTitle"/>
          </p:nvPr>
        </p:nvSpPr>
        <p:spPr>
          <a:xfrm>
            <a:off x="1166446" y="564732"/>
            <a:ext cx="9859107" cy="75875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2"/>
              </a:buClr>
              <a:buSzPts val="4000"/>
              <a:buFont typeface="Inter Black"/>
              <a:buNone/>
            </a:pPr>
            <a:r>
              <a:rPr b="0" lang="en-US">
                <a:solidFill>
                  <a:srgbClr val="253746"/>
                </a:solidFill>
              </a:rPr>
              <a:t>HRAs are customizable</a:t>
            </a:r>
            <a:endParaRPr b="0">
              <a:solidFill>
                <a:srgbClr val="253746"/>
              </a:solidFill>
            </a:endParaRPr>
          </a:p>
        </p:txBody>
      </p:sp>
      <p:sp>
        <p:nvSpPr>
          <p:cNvPr id="177" name="Google Shape;177;p24"/>
          <p:cNvSpPr txBox="1"/>
          <p:nvPr>
            <p:ph idx="1" type="body"/>
          </p:nvPr>
        </p:nvSpPr>
        <p:spPr>
          <a:xfrm>
            <a:off x="3349128" y="2313543"/>
            <a:ext cx="7676425" cy="3345852"/>
          </a:xfrm>
          <a:prstGeom prst="rect">
            <a:avLst/>
          </a:prstGeom>
          <a:noFill/>
          <a:ln>
            <a:noFill/>
          </a:ln>
        </p:spPr>
        <p:txBody>
          <a:bodyPr anchorCtr="0" anchor="t" bIns="45700" lIns="91425" spcFirstLastPara="1" rIns="91425" wrap="square" tIns="45700">
            <a:normAutofit/>
          </a:bodyPr>
          <a:lstStyle/>
          <a:p>
            <a:pPr indent="0" lvl="0" marL="0" rtl="0" algn="l">
              <a:lnSpc>
                <a:spcPct val="150000"/>
              </a:lnSpc>
              <a:spcBef>
                <a:spcPts val="1000"/>
              </a:spcBef>
              <a:spcAft>
                <a:spcPts val="0"/>
              </a:spcAft>
              <a:buSzPts val="2000"/>
              <a:buNone/>
            </a:pPr>
            <a:r>
              <a:rPr b="1" lang="en-US" sz="1800">
                <a:solidFill>
                  <a:srgbClr val="4D4D4F"/>
                </a:solidFill>
              </a:rPr>
              <a:t>How your HRA plan functions is determined by your employer</a:t>
            </a:r>
            <a:endParaRPr b="1" sz="1800"/>
          </a:p>
          <a:p>
            <a:pPr indent="-330200" lvl="0" marL="342900" rtl="0" algn="l">
              <a:lnSpc>
                <a:spcPct val="150000"/>
              </a:lnSpc>
              <a:spcBef>
                <a:spcPts val="1000"/>
              </a:spcBef>
              <a:spcAft>
                <a:spcPts val="0"/>
              </a:spcAft>
              <a:buSzPts val="1800"/>
              <a:buFont typeface="Inter"/>
              <a:buChar char="•"/>
            </a:pPr>
            <a:r>
              <a:rPr lang="en-US" sz="1800">
                <a:solidFill>
                  <a:srgbClr val="4D4D4F"/>
                </a:solidFill>
              </a:rPr>
              <a:t>When funds are contributed to the plan and when the funds are available</a:t>
            </a:r>
            <a:endParaRPr sz="1800"/>
          </a:p>
          <a:p>
            <a:pPr indent="-330200" lvl="0" marL="342900" rtl="0" algn="l">
              <a:lnSpc>
                <a:spcPct val="150000"/>
              </a:lnSpc>
              <a:spcBef>
                <a:spcPts val="1000"/>
              </a:spcBef>
              <a:spcAft>
                <a:spcPts val="0"/>
              </a:spcAft>
              <a:buSzPts val="1800"/>
              <a:buFont typeface="Inter"/>
              <a:buChar char="•"/>
            </a:pPr>
            <a:r>
              <a:rPr lang="en-US" sz="1800">
                <a:solidFill>
                  <a:srgbClr val="4D4D4F"/>
                </a:solidFill>
              </a:rPr>
              <a:t>What expenses are eligible for reimbursement </a:t>
            </a:r>
            <a:endParaRPr sz="1800"/>
          </a:p>
        </p:txBody>
      </p:sp>
      <p:sp>
        <p:nvSpPr>
          <p:cNvPr id="178" name="Google Shape;178;p24"/>
          <p:cNvSpPr/>
          <p:nvPr/>
        </p:nvSpPr>
        <p:spPr>
          <a:xfrm>
            <a:off x="1166446" y="2609880"/>
            <a:ext cx="1915508" cy="1915508"/>
          </a:xfrm>
          <a:prstGeom prst="ellipse">
            <a:avLst/>
          </a:prstGeom>
          <a:solidFill>
            <a:srgbClr val="FFBF3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79" name="Google Shape;179;p24"/>
          <p:cNvSpPr/>
          <p:nvPr/>
        </p:nvSpPr>
        <p:spPr>
          <a:xfrm>
            <a:off x="1745536" y="3237035"/>
            <a:ext cx="757328" cy="661198"/>
          </a:xfrm>
          <a:custGeom>
            <a:rect b="b" l="l" r="r" t="t"/>
            <a:pathLst>
              <a:path extrusionOk="0" h="2882" w="3301">
                <a:moveTo>
                  <a:pt x="3200" y="1"/>
                </a:moveTo>
                <a:lnTo>
                  <a:pt x="3150" y="17"/>
                </a:lnTo>
                <a:lnTo>
                  <a:pt x="3133" y="51"/>
                </a:lnTo>
                <a:lnTo>
                  <a:pt x="1190" y="2630"/>
                </a:lnTo>
                <a:lnTo>
                  <a:pt x="168" y="1609"/>
                </a:lnTo>
                <a:lnTo>
                  <a:pt x="135" y="1592"/>
                </a:lnTo>
                <a:lnTo>
                  <a:pt x="101" y="1575"/>
                </a:lnTo>
                <a:lnTo>
                  <a:pt x="68" y="1592"/>
                </a:lnTo>
                <a:lnTo>
                  <a:pt x="34" y="1609"/>
                </a:lnTo>
                <a:lnTo>
                  <a:pt x="1" y="1642"/>
                </a:lnTo>
                <a:lnTo>
                  <a:pt x="1" y="1676"/>
                </a:lnTo>
                <a:lnTo>
                  <a:pt x="1" y="1709"/>
                </a:lnTo>
                <a:lnTo>
                  <a:pt x="34" y="1743"/>
                </a:lnTo>
                <a:lnTo>
                  <a:pt x="1140" y="2848"/>
                </a:lnTo>
                <a:lnTo>
                  <a:pt x="1173" y="2882"/>
                </a:lnTo>
                <a:lnTo>
                  <a:pt x="1207" y="2882"/>
                </a:lnTo>
                <a:lnTo>
                  <a:pt x="1257" y="2865"/>
                </a:lnTo>
                <a:lnTo>
                  <a:pt x="1290" y="2848"/>
                </a:lnTo>
                <a:lnTo>
                  <a:pt x="3284" y="168"/>
                </a:lnTo>
                <a:lnTo>
                  <a:pt x="3300" y="135"/>
                </a:lnTo>
                <a:lnTo>
                  <a:pt x="3300" y="84"/>
                </a:lnTo>
                <a:lnTo>
                  <a:pt x="3300" y="51"/>
                </a:lnTo>
                <a:lnTo>
                  <a:pt x="3267" y="17"/>
                </a:lnTo>
                <a:lnTo>
                  <a:pt x="3233"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5"/>
          <p:cNvSpPr txBox="1"/>
          <p:nvPr>
            <p:ph type="ctrTitle"/>
          </p:nvPr>
        </p:nvSpPr>
        <p:spPr>
          <a:xfrm>
            <a:off x="986017" y="564731"/>
            <a:ext cx="5995696" cy="1178007"/>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4000"/>
              <a:buFont typeface="Inter Black"/>
              <a:buNone/>
            </a:pPr>
            <a:r>
              <a:rPr b="0" lang="en-US" sz="3800"/>
              <a:t>What does your HRA cover?</a:t>
            </a:r>
            <a:endParaRPr b="0" sz="3800"/>
          </a:p>
        </p:txBody>
      </p:sp>
      <p:sp>
        <p:nvSpPr>
          <p:cNvPr id="185" name="Google Shape;185;p25"/>
          <p:cNvSpPr txBox="1"/>
          <p:nvPr/>
        </p:nvSpPr>
        <p:spPr>
          <a:xfrm>
            <a:off x="986017" y="1909244"/>
            <a:ext cx="6762300" cy="138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i="0" lang="en-US" sz="2800" u="none" cap="none" strike="noStrike">
                <a:solidFill>
                  <a:schemeClr val="lt1"/>
                </a:solidFill>
                <a:latin typeface="Inter"/>
                <a:ea typeface="Inter"/>
                <a:cs typeface="Inter"/>
                <a:sym typeface="Inter"/>
              </a:rPr>
              <a:t>Eligible expenses are determined by your employer but may include expenses such as:</a:t>
            </a:r>
            <a:endParaRPr i="0" sz="1200" u="none" cap="none" strike="noStrike">
              <a:solidFill>
                <a:srgbClr val="000000"/>
              </a:solidFill>
              <a:latin typeface="Inter"/>
              <a:ea typeface="Inter"/>
              <a:cs typeface="Inter"/>
              <a:sym typeface="Inter"/>
            </a:endParaRPr>
          </a:p>
        </p:txBody>
      </p:sp>
      <p:pic>
        <p:nvPicPr>
          <p:cNvPr id="186" name="Google Shape;186;p25"/>
          <p:cNvPicPr preferRelativeResize="0"/>
          <p:nvPr/>
        </p:nvPicPr>
        <p:blipFill rotWithShape="1">
          <a:blip r:embed="rId3">
            <a:alphaModFix/>
          </a:blip>
          <a:srcRect b="0" l="17199" r="28956" t="0"/>
          <a:stretch/>
        </p:blipFill>
        <p:spPr>
          <a:xfrm>
            <a:off x="6668318" y="0"/>
            <a:ext cx="5538371" cy="6858000"/>
          </a:xfrm>
          <a:custGeom>
            <a:rect b="b" l="l" r="r" t="t"/>
            <a:pathLst>
              <a:path extrusionOk="0" h="6858000" w="5538371">
                <a:moveTo>
                  <a:pt x="0" y="0"/>
                </a:moveTo>
                <a:lnTo>
                  <a:pt x="5538371" y="0"/>
                </a:lnTo>
                <a:lnTo>
                  <a:pt x="5538371" y="6858000"/>
                </a:lnTo>
                <a:lnTo>
                  <a:pt x="0" y="6858000"/>
                </a:lnTo>
                <a:lnTo>
                  <a:pt x="2288395" y="3429000"/>
                </a:lnTo>
                <a:close/>
              </a:path>
            </a:pathLst>
          </a:custGeom>
          <a:noFill/>
          <a:ln>
            <a:noFill/>
          </a:ln>
        </p:spPr>
      </p:pic>
      <p:sp>
        <p:nvSpPr>
          <p:cNvPr id="187" name="Google Shape;187;p25"/>
          <p:cNvSpPr txBox="1"/>
          <p:nvPr>
            <p:ph idx="1" type="body"/>
          </p:nvPr>
        </p:nvSpPr>
        <p:spPr>
          <a:xfrm>
            <a:off x="1166447" y="3386531"/>
            <a:ext cx="6437512" cy="3190731"/>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chemeClr val="lt1"/>
              </a:buClr>
              <a:buSzPts val="1800"/>
              <a:buFont typeface="Inter"/>
              <a:buChar char="•"/>
            </a:pPr>
            <a:r>
              <a:rPr i="1" lang="en-US" sz="1800"/>
              <a:t>Insert eligible expense</a:t>
            </a:r>
            <a:endParaRPr i="1" sz="1800"/>
          </a:p>
          <a:p>
            <a:pPr indent="-342900" lvl="0" marL="457200" rtl="0" algn="l">
              <a:lnSpc>
                <a:spcPct val="90000"/>
              </a:lnSpc>
              <a:spcBef>
                <a:spcPts val="1000"/>
              </a:spcBef>
              <a:spcAft>
                <a:spcPts val="0"/>
              </a:spcAft>
              <a:buClr>
                <a:schemeClr val="lt1"/>
              </a:buClr>
              <a:buSzPts val="1800"/>
              <a:buFont typeface="Inter"/>
              <a:buChar char="•"/>
            </a:pPr>
            <a:r>
              <a:rPr i="1" lang="en-US" sz="1800"/>
              <a:t>Insert eligible expense</a:t>
            </a:r>
            <a:endParaRPr i="1" sz="18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26"/>
          <p:cNvSpPr txBox="1"/>
          <p:nvPr>
            <p:ph type="ctrTitle"/>
          </p:nvPr>
        </p:nvSpPr>
        <p:spPr>
          <a:xfrm>
            <a:off x="986017" y="564731"/>
            <a:ext cx="5995696" cy="1178007"/>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4000"/>
              <a:buFont typeface="Inter Black"/>
              <a:buNone/>
            </a:pPr>
            <a:r>
              <a:rPr b="0" lang="en-US"/>
              <a:t>Your HRA Threshold</a:t>
            </a:r>
            <a:endParaRPr b="0"/>
          </a:p>
        </p:txBody>
      </p:sp>
      <p:sp>
        <p:nvSpPr>
          <p:cNvPr id="193" name="Google Shape;193;p26"/>
          <p:cNvSpPr txBox="1"/>
          <p:nvPr/>
        </p:nvSpPr>
        <p:spPr>
          <a:xfrm>
            <a:off x="986017" y="1909244"/>
            <a:ext cx="6762300" cy="138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i="0" lang="en-US" sz="2800" u="none" cap="none" strike="noStrike">
                <a:solidFill>
                  <a:schemeClr val="lt1"/>
                </a:solidFill>
                <a:latin typeface="Inter"/>
                <a:ea typeface="Inter"/>
                <a:cs typeface="Inter"/>
                <a:sym typeface="Inter"/>
              </a:rPr>
              <a:t>Once you pay the predetermined deductible amount, your HRA funds can pick up the remainder.</a:t>
            </a:r>
            <a:endParaRPr i="0" sz="1200" u="none" cap="none" strike="noStrike">
              <a:solidFill>
                <a:srgbClr val="000000"/>
              </a:solidFill>
              <a:latin typeface="Inter"/>
              <a:ea typeface="Inter"/>
              <a:cs typeface="Inter"/>
              <a:sym typeface="Inter"/>
            </a:endParaRPr>
          </a:p>
        </p:txBody>
      </p:sp>
      <p:pic>
        <p:nvPicPr>
          <p:cNvPr id="194" name="Google Shape;194;p26"/>
          <p:cNvPicPr preferRelativeResize="0"/>
          <p:nvPr/>
        </p:nvPicPr>
        <p:blipFill rotWithShape="1">
          <a:blip r:embed="rId3">
            <a:alphaModFix/>
          </a:blip>
          <a:srcRect b="0" l="20523" r="25951" t="0"/>
          <a:stretch/>
        </p:blipFill>
        <p:spPr>
          <a:xfrm>
            <a:off x="6685838" y="0"/>
            <a:ext cx="5506163" cy="6858000"/>
          </a:xfrm>
          <a:custGeom>
            <a:rect b="b" l="l" r="r" t="t"/>
            <a:pathLst>
              <a:path extrusionOk="0" h="6858000" w="5506163">
                <a:moveTo>
                  <a:pt x="0" y="0"/>
                </a:moveTo>
                <a:lnTo>
                  <a:pt x="5506163" y="0"/>
                </a:lnTo>
                <a:lnTo>
                  <a:pt x="5506163" y="6858000"/>
                </a:lnTo>
                <a:lnTo>
                  <a:pt x="0" y="6858000"/>
                </a:lnTo>
                <a:lnTo>
                  <a:pt x="2277542" y="3429000"/>
                </a:lnTo>
                <a:close/>
              </a:path>
            </a:pathLst>
          </a:custGeom>
          <a:noFill/>
          <a:ln>
            <a:noFill/>
          </a:ln>
        </p:spPr>
      </p:pic>
      <p:sp>
        <p:nvSpPr>
          <p:cNvPr id="195" name="Google Shape;195;p26"/>
          <p:cNvSpPr txBox="1"/>
          <p:nvPr>
            <p:ph idx="1" type="body"/>
          </p:nvPr>
        </p:nvSpPr>
        <p:spPr>
          <a:xfrm>
            <a:off x="986017" y="3833870"/>
            <a:ext cx="6617942" cy="2743392"/>
          </a:xfrm>
          <a:prstGeom prst="rect">
            <a:avLst/>
          </a:prstGeom>
          <a:noFill/>
          <a:ln>
            <a:noFill/>
          </a:ln>
        </p:spPr>
        <p:txBody>
          <a:bodyPr anchorCtr="0" anchor="t" bIns="45700" lIns="91425" spcFirstLastPara="1" rIns="91425" wrap="square" tIns="45700">
            <a:normAutofit/>
          </a:bodyPr>
          <a:lstStyle/>
          <a:p>
            <a:pPr indent="0" lvl="0" marL="101600" rtl="0" algn="l">
              <a:lnSpc>
                <a:spcPct val="90000"/>
              </a:lnSpc>
              <a:spcBef>
                <a:spcPts val="1000"/>
              </a:spcBef>
              <a:spcAft>
                <a:spcPts val="0"/>
              </a:spcAft>
              <a:buClr>
                <a:schemeClr val="lt1"/>
              </a:buClr>
              <a:buSzPts val="2000"/>
              <a:buNone/>
            </a:pPr>
            <a:r>
              <a:rPr b="1" lang="en-US" sz="3000"/>
              <a:t>Deductible amounts</a:t>
            </a:r>
            <a:endParaRPr sz="1800"/>
          </a:p>
          <a:p>
            <a:pPr indent="0" lvl="0" marL="101600" rtl="0" algn="l">
              <a:lnSpc>
                <a:spcPct val="90000"/>
              </a:lnSpc>
              <a:spcBef>
                <a:spcPts val="1000"/>
              </a:spcBef>
              <a:spcAft>
                <a:spcPts val="0"/>
              </a:spcAft>
              <a:buClr>
                <a:schemeClr val="lt1"/>
              </a:buClr>
              <a:buSzPts val="2000"/>
              <a:buNone/>
            </a:pPr>
            <a:r>
              <a:rPr lang="en-US" sz="2600"/>
              <a:t>Employee: </a:t>
            </a:r>
            <a:r>
              <a:rPr b="1" lang="en-US" sz="2600">
                <a:solidFill>
                  <a:srgbClr val="FFBF3F"/>
                </a:solidFill>
              </a:rPr>
              <a:t>####</a:t>
            </a:r>
            <a:endParaRPr sz="2600">
              <a:solidFill>
                <a:srgbClr val="FFBF3F"/>
              </a:solidFill>
            </a:endParaRPr>
          </a:p>
          <a:p>
            <a:pPr indent="0" lvl="0" marL="101600" rtl="0" algn="l">
              <a:lnSpc>
                <a:spcPct val="90000"/>
              </a:lnSpc>
              <a:spcBef>
                <a:spcPts val="1000"/>
              </a:spcBef>
              <a:spcAft>
                <a:spcPts val="0"/>
              </a:spcAft>
              <a:buClr>
                <a:schemeClr val="lt1"/>
              </a:buClr>
              <a:buSzPts val="2000"/>
              <a:buNone/>
            </a:pPr>
            <a:r>
              <a:rPr lang="en-US" sz="2600"/>
              <a:t>Family: </a:t>
            </a:r>
            <a:r>
              <a:rPr b="1" lang="en-US" sz="2600">
                <a:solidFill>
                  <a:srgbClr val="FFBF3F"/>
                </a:solidFill>
              </a:rPr>
              <a:t>####</a:t>
            </a:r>
            <a:endParaRPr sz="2600">
              <a:solidFill>
                <a:srgbClr val="FFBF3F"/>
              </a:solidFil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27"/>
          <p:cNvSpPr txBox="1"/>
          <p:nvPr>
            <p:ph idx="1" type="body"/>
          </p:nvPr>
        </p:nvSpPr>
        <p:spPr>
          <a:xfrm>
            <a:off x="1166446" y="1678327"/>
            <a:ext cx="9859107" cy="3981067"/>
          </a:xfrm>
          <a:prstGeom prst="rect">
            <a:avLst/>
          </a:prstGeom>
          <a:noFill/>
          <a:ln>
            <a:noFill/>
          </a:ln>
        </p:spPr>
        <p:txBody>
          <a:bodyPr anchorCtr="0" anchor="t" bIns="45700" lIns="91425" spcFirstLastPara="1" rIns="91425" wrap="square" tIns="45700">
            <a:normAutofit/>
          </a:bodyPr>
          <a:lstStyle/>
          <a:p>
            <a:pPr indent="-330200" lvl="0" marL="342900" rtl="0" algn="l">
              <a:lnSpc>
                <a:spcPct val="150000"/>
              </a:lnSpc>
              <a:spcBef>
                <a:spcPts val="1000"/>
              </a:spcBef>
              <a:spcAft>
                <a:spcPts val="0"/>
              </a:spcAft>
              <a:buSzPts val="1800"/>
              <a:buFont typeface="Inter"/>
              <a:buChar char="•"/>
            </a:pPr>
            <a:r>
              <a:rPr lang="en-US" sz="1800">
                <a:solidFill>
                  <a:schemeClr val="lt1"/>
                </a:solidFill>
              </a:rPr>
              <a:t>Free benefits card </a:t>
            </a:r>
            <a:endParaRPr sz="1800">
              <a:solidFill>
                <a:schemeClr val="lt1"/>
              </a:solidFill>
            </a:endParaRPr>
          </a:p>
          <a:p>
            <a:pPr indent="-330200" lvl="0" marL="342900" rtl="0" algn="l">
              <a:lnSpc>
                <a:spcPct val="150000"/>
              </a:lnSpc>
              <a:spcBef>
                <a:spcPts val="1000"/>
              </a:spcBef>
              <a:spcAft>
                <a:spcPts val="0"/>
              </a:spcAft>
              <a:buSzPts val="1800"/>
              <a:buFont typeface="Inter"/>
              <a:buChar char="•"/>
            </a:pPr>
            <a:r>
              <a:rPr lang="en-US" sz="1800">
                <a:solidFill>
                  <a:schemeClr val="lt1"/>
                </a:solidFill>
              </a:rPr>
              <a:t>Minimize the amount of out-of-pocket spending</a:t>
            </a:r>
            <a:endParaRPr sz="1800"/>
          </a:p>
          <a:p>
            <a:pPr indent="-330200" lvl="0" marL="342900" rtl="0" algn="l">
              <a:lnSpc>
                <a:spcPct val="150000"/>
              </a:lnSpc>
              <a:spcBef>
                <a:spcPts val="1000"/>
              </a:spcBef>
              <a:spcAft>
                <a:spcPts val="0"/>
              </a:spcAft>
              <a:buSzPts val="1800"/>
              <a:buFont typeface="Inter"/>
              <a:buChar char="•"/>
            </a:pPr>
            <a:r>
              <a:rPr lang="en-US" sz="1800">
                <a:solidFill>
                  <a:schemeClr val="lt1"/>
                </a:solidFill>
              </a:rPr>
              <a:t>Valid for three+ years</a:t>
            </a:r>
            <a:endParaRPr sz="1800"/>
          </a:p>
          <a:p>
            <a:pPr indent="-330200" lvl="0" marL="342900" rtl="0" algn="l">
              <a:lnSpc>
                <a:spcPct val="150000"/>
              </a:lnSpc>
              <a:spcBef>
                <a:spcPts val="1000"/>
              </a:spcBef>
              <a:spcAft>
                <a:spcPts val="0"/>
              </a:spcAft>
              <a:buSzPts val="1800"/>
              <a:buFont typeface="Inter"/>
              <a:buChar char="•"/>
            </a:pPr>
            <a:r>
              <a:rPr lang="en-US" sz="1800">
                <a:solidFill>
                  <a:schemeClr val="lt1"/>
                </a:solidFill>
              </a:rPr>
              <a:t>Instant access to plan funds</a:t>
            </a:r>
            <a:endParaRPr sz="1800"/>
          </a:p>
          <a:p>
            <a:pPr indent="-228600" lvl="0" marL="457200" rtl="0" algn="l">
              <a:lnSpc>
                <a:spcPct val="90000"/>
              </a:lnSpc>
              <a:spcBef>
                <a:spcPts val="1000"/>
              </a:spcBef>
              <a:spcAft>
                <a:spcPts val="0"/>
              </a:spcAft>
              <a:buClr>
                <a:schemeClr val="lt1"/>
              </a:buClr>
              <a:buSzPts val="2000"/>
              <a:buNone/>
            </a:pPr>
            <a:r>
              <a:t/>
            </a:r>
            <a:endParaRPr sz="1800">
              <a:solidFill>
                <a:schemeClr val="lt1"/>
              </a:solidFill>
            </a:endParaRPr>
          </a:p>
        </p:txBody>
      </p:sp>
      <p:sp>
        <p:nvSpPr>
          <p:cNvPr id="201" name="Google Shape;201;p27"/>
          <p:cNvSpPr txBox="1"/>
          <p:nvPr>
            <p:ph type="ctrTitle"/>
          </p:nvPr>
        </p:nvSpPr>
        <p:spPr>
          <a:xfrm>
            <a:off x="1166446" y="564732"/>
            <a:ext cx="9859107" cy="75875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Inter Black"/>
              <a:buNone/>
            </a:pPr>
            <a:r>
              <a:rPr b="0" lang="en-US"/>
              <a:t>WEX benefits card</a:t>
            </a:r>
            <a:endParaRPr b="0"/>
          </a:p>
        </p:txBody>
      </p:sp>
      <p:pic>
        <p:nvPicPr>
          <p:cNvPr id="202" name="Google Shape;202;p27"/>
          <p:cNvPicPr preferRelativeResize="0"/>
          <p:nvPr/>
        </p:nvPicPr>
        <p:blipFill rotWithShape="1">
          <a:blip r:embed="rId3">
            <a:alphaModFix/>
          </a:blip>
          <a:srcRect b="1219" l="0" r="0" t="1229"/>
          <a:stretch/>
        </p:blipFill>
        <p:spPr>
          <a:xfrm>
            <a:off x="7615825" y="2142700"/>
            <a:ext cx="3828372" cy="2667799"/>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28"/>
          <p:cNvSpPr txBox="1"/>
          <p:nvPr>
            <p:ph idx="1" type="body"/>
          </p:nvPr>
        </p:nvSpPr>
        <p:spPr>
          <a:xfrm>
            <a:off x="3432747" y="2532767"/>
            <a:ext cx="8432255" cy="3981067"/>
          </a:xfrm>
          <a:prstGeom prst="rect">
            <a:avLst/>
          </a:prstGeom>
          <a:noFill/>
          <a:ln>
            <a:noFill/>
          </a:ln>
        </p:spPr>
        <p:txBody>
          <a:bodyPr anchorCtr="0" anchor="t" bIns="45700" lIns="91425" spcFirstLastPara="1" rIns="91425" wrap="square" tIns="45700">
            <a:noAutofit/>
          </a:bodyPr>
          <a:lstStyle/>
          <a:p>
            <a:pPr indent="0" lvl="0" marL="101600" rtl="0" algn="l">
              <a:lnSpc>
                <a:spcPct val="150000"/>
              </a:lnSpc>
              <a:spcBef>
                <a:spcPts val="1000"/>
              </a:spcBef>
              <a:spcAft>
                <a:spcPts val="0"/>
              </a:spcAft>
              <a:buSzPts val="2000"/>
              <a:buNone/>
            </a:pPr>
            <a:r>
              <a:rPr lang="en-US" sz="2200">
                <a:solidFill>
                  <a:schemeClr val="lt1"/>
                </a:solidFill>
              </a:rPr>
              <a:t>Any</a:t>
            </a:r>
            <a:r>
              <a:rPr lang="en-US" sz="1800">
                <a:solidFill>
                  <a:schemeClr val="lt1"/>
                </a:solidFill>
              </a:rPr>
              <a:t> documentation provided must contain the following information:</a:t>
            </a:r>
            <a:endParaRPr sz="1800"/>
          </a:p>
          <a:p>
            <a:pPr indent="-330200" lvl="1" marL="800100" rtl="0" algn="l">
              <a:lnSpc>
                <a:spcPct val="150000"/>
              </a:lnSpc>
              <a:spcBef>
                <a:spcPts val="500"/>
              </a:spcBef>
              <a:spcAft>
                <a:spcPts val="0"/>
              </a:spcAft>
              <a:buSzPts val="1600"/>
              <a:buFont typeface="Inter"/>
              <a:buChar char="•"/>
            </a:pPr>
            <a:r>
              <a:rPr lang="en-US">
                <a:solidFill>
                  <a:schemeClr val="lt1"/>
                </a:solidFill>
              </a:rPr>
              <a:t>When the service was received</a:t>
            </a:r>
            <a:endParaRPr sz="1600"/>
          </a:p>
          <a:p>
            <a:pPr indent="-330200" lvl="1" marL="800100" rtl="0" algn="l">
              <a:lnSpc>
                <a:spcPct val="150000"/>
              </a:lnSpc>
              <a:spcBef>
                <a:spcPts val="500"/>
              </a:spcBef>
              <a:spcAft>
                <a:spcPts val="0"/>
              </a:spcAft>
              <a:buSzPts val="1600"/>
              <a:buFont typeface="Inter"/>
              <a:buChar char="•"/>
            </a:pPr>
            <a:r>
              <a:rPr lang="en-US">
                <a:solidFill>
                  <a:schemeClr val="lt1"/>
                </a:solidFill>
              </a:rPr>
              <a:t>Where the service was received</a:t>
            </a:r>
            <a:endParaRPr sz="1600"/>
          </a:p>
          <a:p>
            <a:pPr indent="-330200" lvl="1" marL="800100" rtl="0" algn="l">
              <a:lnSpc>
                <a:spcPct val="150000"/>
              </a:lnSpc>
              <a:spcBef>
                <a:spcPts val="500"/>
              </a:spcBef>
              <a:spcAft>
                <a:spcPts val="0"/>
              </a:spcAft>
              <a:buSzPts val="1600"/>
              <a:buFont typeface="Inter"/>
              <a:buChar char="•"/>
            </a:pPr>
            <a:r>
              <a:rPr lang="en-US">
                <a:solidFill>
                  <a:schemeClr val="lt1"/>
                </a:solidFill>
              </a:rPr>
              <a:t>What service was received</a:t>
            </a:r>
            <a:endParaRPr sz="1600"/>
          </a:p>
          <a:p>
            <a:pPr indent="-330200" lvl="1" marL="800100" rtl="0" algn="l">
              <a:lnSpc>
                <a:spcPct val="150000"/>
              </a:lnSpc>
              <a:spcBef>
                <a:spcPts val="500"/>
              </a:spcBef>
              <a:spcAft>
                <a:spcPts val="0"/>
              </a:spcAft>
              <a:buSzPts val="1600"/>
              <a:buFont typeface="Inter"/>
              <a:buChar char="•"/>
            </a:pPr>
            <a:r>
              <a:rPr lang="en-US">
                <a:solidFill>
                  <a:schemeClr val="lt1"/>
                </a:solidFill>
              </a:rPr>
              <a:t>The amount/cost of the service received</a:t>
            </a:r>
            <a:endParaRPr sz="1600"/>
          </a:p>
          <a:p>
            <a:pPr indent="-330200" lvl="1" marL="800100" rtl="0" algn="l">
              <a:lnSpc>
                <a:spcPct val="150000"/>
              </a:lnSpc>
              <a:spcBef>
                <a:spcPts val="500"/>
              </a:spcBef>
              <a:spcAft>
                <a:spcPts val="0"/>
              </a:spcAft>
              <a:buSzPts val="1600"/>
              <a:buFont typeface="Inter"/>
              <a:buChar char="•"/>
            </a:pPr>
            <a:r>
              <a:rPr lang="en-US">
                <a:solidFill>
                  <a:schemeClr val="lt1"/>
                </a:solidFill>
              </a:rPr>
              <a:t>Who received the service</a:t>
            </a:r>
            <a:endParaRPr sz="1600"/>
          </a:p>
          <a:p>
            <a:pPr indent="-228600" lvl="0" marL="457200" rtl="0" algn="l">
              <a:lnSpc>
                <a:spcPct val="90000"/>
              </a:lnSpc>
              <a:spcBef>
                <a:spcPts val="1000"/>
              </a:spcBef>
              <a:spcAft>
                <a:spcPts val="0"/>
              </a:spcAft>
              <a:buClr>
                <a:schemeClr val="lt1"/>
              </a:buClr>
              <a:buSzPts val="2000"/>
              <a:buNone/>
            </a:pPr>
            <a:r>
              <a:t/>
            </a:r>
            <a:endParaRPr sz="1800">
              <a:solidFill>
                <a:schemeClr val="lt1"/>
              </a:solidFill>
            </a:endParaRPr>
          </a:p>
        </p:txBody>
      </p:sp>
      <p:sp>
        <p:nvSpPr>
          <p:cNvPr id="208" name="Google Shape;208;p28"/>
          <p:cNvSpPr txBox="1"/>
          <p:nvPr>
            <p:ph type="ctrTitle"/>
          </p:nvPr>
        </p:nvSpPr>
        <p:spPr>
          <a:xfrm>
            <a:off x="1166446" y="564732"/>
            <a:ext cx="9859107" cy="75875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Inter Black"/>
              <a:buNone/>
            </a:pPr>
            <a:r>
              <a:rPr b="0" lang="en-US"/>
              <a:t>Claim filing</a:t>
            </a:r>
            <a:endParaRPr b="0"/>
          </a:p>
        </p:txBody>
      </p:sp>
      <p:sp>
        <p:nvSpPr>
          <p:cNvPr id="209" name="Google Shape;209;p28"/>
          <p:cNvSpPr/>
          <p:nvPr/>
        </p:nvSpPr>
        <p:spPr>
          <a:xfrm>
            <a:off x="1166446" y="3200571"/>
            <a:ext cx="1915508" cy="1915508"/>
          </a:xfrm>
          <a:prstGeom prst="ellipse">
            <a:avLst/>
          </a:prstGeom>
          <a:solidFill>
            <a:srgbClr val="FFBF3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10" name="Google Shape;210;p28"/>
          <p:cNvSpPr txBox="1"/>
          <p:nvPr/>
        </p:nvSpPr>
        <p:spPr>
          <a:xfrm>
            <a:off x="1166445" y="1546163"/>
            <a:ext cx="10465200" cy="7851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2000"/>
              <a:buFont typeface="Arial"/>
              <a:buNone/>
            </a:pPr>
            <a:r>
              <a:rPr i="0" lang="en-US" sz="1800" u="none" cap="none" strike="noStrike">
                <a:solidFill>
                  <a:srgbClr val="FFFFFF"/>
                </a:solidFill>
                <a:latin typeface="Inter"/>
                <a:ea typeface="Inter"/>
                <a:cs typeface="Inter"/>
                <a:sym typeface="Inter"/>
              </a:rPr>
              <a:t>The best form of documentation when submitting a claim is either an explanation of benefits (EOB) from your carrier, or an itemized receipt from your provider</a:t>
            </a:r>
            <a:endParaRPr i="0" sz="1200" u="none" cap="none" strike="noStrike">
              <a:solidFill>
                <a:srgbClr val="000000"/>
              </a:solidFill>
              <a:latin typeface="Inter"/>
              <a:ea typeface="Inter"/>
              <a:cs typeface="Inter"/>
              <a:sym typeface="Inter"/>
            </a:endParaRPr>
          </a:p>
        </p:txBody>
      </p:sp>
      <p:pic>
        <p:nvPicPr>
          <p:cNvPr id="211" name="Google Shape;211;p28"/>
          <p:cNvPicPr preferRelativeResize="0"/>
          <p:nvPr/>
        </p:nvPicPr>
        <p:blipFill rotWithShape="1">
          <a:blip r:embed="rId3">
            <a:alphaModFix/>
          </a:blip>
          <a:srcRect b="0" l="0" r="0" t="0"/>
          <a:stretch/>
        </p:blipFill>
        <p:spPr>
          <a:xfrm>
            <a:off x="1198530" y="3327555"/>
            <a:ext cx="1687812" cy="162945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29"/>
          <p:cNvSpPr txBox="1"/>
          <p:nvPr>
            <p:ph type="ctrTitle"/>
          </p:nvPr>
        </p:nvSpPr>
        <p:spPr>
          <a:xfrm>
            <a:off x="1166446" y="564732"/>
            <a:ext cx="9859107" cy="75875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Inter Black"/>
              <a:buNone/>
            </a:pPr>
            <a:r>
              <a:rPr b="0" lang="en-US"/>
              <a:t>Claim filing options</a:t>
            </a:r>
            <a:endParaRPr b="0"/>
          </a:p>
        </p:txBody>
      </p:sp>
      <p:sp>
        <p:nvSpPr>
          <p:cNvPr id="217" name="Google Shape;217;p29"/>
          <p:cNvSpPr txBox="1"/>
          <p:nvPr/>
        </p:nvSpPr>
        <p:spPr>
          <a:xfrm>
            <a:off x="6424992" y="4293089"/>
            <a:ext cx="5213700" cy="2093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baseline="30000" i="0" lang="en-US" sz="2600" u="none" cap="none" strike="noStrike">
                <a:solidFill>
                  <a:srgbClr val="FFFFFF"/>
                </a:solidFill>
                <a:latin typeface="Inter"/>
                <a:ea typeface="Inter"/>
                <a:cs typeface="Inter"/>
                <a:sym typeface="Inter"/>
              </a:rPr>
              <a:t>Choose direct deposit or paper check</a:t>
            </a:r>
            <a:endParaRPr i="0" sz="1200" u="none" cap="none" strike="noStrike">
              <a:solidFill>
                <a:srgbClr val="000000"/>
              </a:solidFill>
              <a:latin typeface="Inter"/>
              <a:ea typeface="Inter"/>
              <a:cs typeface="Inter"/>
              <a:sym typeface="Inter"/>
            </a:endParaRPr>
          </a:p>
          <a:p>
            <a:pPr indent="0" lvl="0" marL="0" marR="0" rtl="0" algn="ctr">
              <a:lnSpc>
                <a:spcPct val="100000"/>
              </a:lnSpc>
              <a:spcBef>
                <a:spcPts val="0"/>
              </a:spcBef>
              <a:spcAft>
                <a:spcPts val="0"/>
              </a:spcAft>
              <a:buClr>
                <a:srgbClr val="000000"/>
              </a:buClr>
              <a:buSzPts val="2800"/>
              <a:buFont typeface="Arial"/>
              <a:buNone/>
            </a:pPr>
            <a:r>
              <a:rPr b="1" baseline="30000" i="0" lang="en-US" sz="2600" u="none" cap="none" strike="noStrike">
                <a:solidFill>
                  <a:srgbClr val="FFFFFF"/>
                </a:solidFill>
                <a:latin typeface="Inter"/>
                <a:ea typeface="Inter"/>
                <a:cs typeface="Inter"/>
                <a:sym typeface="Inter"/>
              </a:rPr>
              <a:t> </a:t>
            </a:r>
            <a:endParaRPr i="0" sz="1200" u="none" cap="none" strike="noStrike">
              <a:solidFill>
                <a:srgbClr val="000000"/>
              </a:solidFill>
              <a:latin typeface="Inter"/>
              <a:ea typeface="Inter"/>
              <a:cs typeface="Inter"/>
              <a:sym typeface="Inter"/>
            </a:endParaRPr>
          </a:p>
          <a:p>
            <a:pPr indent="0" lvl="0" marL="0" marR="0" rtl="0" algn="ctr">
              <a:lnSpc>
                <a:spcPct val="100000"/>
              </a:lnSpc>
              <a:spcBef>
                <a:spcPts val="0"/>
              </a:spcBef>
              <a:spcAft>
                <a:spcPts val="0"/>
              </a:spcAft>
              <a:buClr>
                <a:srgbClr val="000000"/>
              </a:buClr>
              <a:buSzPts val="2800"/>
              <a:buFont typeface="Arial"/>
              <a:buNone/>
            </a:pPr>
            <a:r>
              <a:rPr baseline="30000" i="0" lang="en-US" sz="2600" u="none" cap="none" strike="noStrike">
                <a:solidFill>
                  <a:srgbClr val="FFFFFF"/>
                </a:solidFill>
                <a:latin typeface="Inter"/>
                <a:ea typeface="Inter"/>
                <a:cs typeface="Inter"/>
                <a:sym typeface="Inter"/>
              </a:rPr>
              <a:t>Direct deposit – FREE</a:t>
            </a:r>
            <a:endParaRPr i="0" sz="1200" u="none" cap="none" strike="noStrike">
              <a:solidFill>
                <a:srgbClr val="000000"/>
              </a:solidFill>
              <a:latin typeface="Inter"/>
              <a:ea typeface="Inter"/>
              <a:cs typeface="Inter"/>
              <a:sym typeface="Inter"/>
            </a:endParaRPr>
          </a:p>
          <a:p>
            <a:pPr indent="0" lvl="0" marL="0" marR="0" rtl="0" algn="ctr">
              <a:lnSpc>
                <a:spcPct val="100000"/>
              </a:lnSpc>
              <a:spcBef>
                <a:spcPts val="0"/>
              </a:spcBef>
              <a:spcAft>
                <a:spcPts val="0"/>
              </a:spcAft>
              <a:buClr>
                <a:srgbClr val="000000"/>
              </a:buClr>
              <a:buSzPts val="2800"/>
              <a:buFont typeface="Arial"/>
              <a:buNone/>
            </a:pPr>
            <a:r>
              <a:rPr baseline="30000" i="0" lang="en-US" sz="2600" u="none" cap="none" strike="noStrike">
                <a:solidFill>
                  <a:srgbClr val="FFFFFF"/>
                </a:solidFill>
                <a:latin typeface="Inter"/>
                <a:ea typeface="Inter"/>
                <a:cs typeface="Inter"/>
                <a:sym typeface="Inter"/>
              </a:rPr>
              <a:t> $25 minimum reimbursement </a:t>
            </a:r>
            <a:endParaRPr i="0" sz="1200" u="none" cap="none" strike="noStrike">
              <a:solidFill>
                <a:srgbClr val="000000"/>
              </a:solidFill>
              <a:latin typeface="Inter"/>
              <a:ea typeface="Inter"/>
              <a:cs typeface="Inter"/>
              <a:sym typeface="Inter"/>
            </a:endParaRPr>
          </a:p>
          <a:p>
            <a:pPr indent="0" lvl="0" marL="0" marR="0" rtl="0" algn="ctr">
              <a:lnSpc>
                <a:spcPct val="100000"/>
              </a:lnSpc>
              <a:spcBef>
                <a:spcPts val="0"/>
              </a:spcBef>
              <a:spcAft>
                <a:spcPts val="0"/>
              </a:spcAft>
              <a:buClr>
                <a:srgbClr val="000000"/>
              </a:buClr>
              <a:buSzPts val="2800"/>
              <a:buFont typeface="Arial"/>
              <a:buNone/>
            </a:pPr>
            <a:r>
              <a:rPr baseline="30000" i="0" lang="en-US" sz="2600" u="none" cap="none" strike="noStrike">
                <a:solidFill>
                  <a:srgbClr val="FFFFFF"/>
                </a:solidFill>
                <a:latin typeface="Inter"/>
                <a:ea typeface="Inter"/>
                <a:cs typeface="Inter"/>
                <a:sym typeface="Inter"/>
              </a:rPr>
              <a:t>for paper checks</a:t>
            </a:r>
            <a:endParaRPr i="0" sz="1200" u="none" cap="none" strike="noStrike">
              <a:solidFill>
                <a:srgbClr val="000000"/>
              </a:solidFill>
              <a:latin typeface="Inter"/>
              <a:ea typeface="Inter"/>
              <a:cs typeface="Inter"/>
              <a:sym typeface="Inter"/>
            </a:endParaRPr>
          </a:p>
        </p:txBody>
      </p:sp>
      <p:sp>
        <p:nvSpPr>
          <p:cNvPr id="218" name="Google Shape;218;p29"/>
          <p:cNvSpPr txBox="1"/>
          <p:nvPr/>
        </p:nvSpPr>
        <p:spPr>
          <a:xfrm>
            <a:off x="697959" y="4164752"/>
            <a:ext cx="5727000" cy="169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baseline="30000" i="0" lang="en-US" sz="2600" u="none" cap="none" strike="noStrike">
                <a:solidFill>
                  <a:srgbClr val="FFFFFF"/>
                </a:solidFill>
                <a:latin typeface="Inter"/>
                <a:ea typeface="Inter"/>
                <a:cs typeface="Inter"/>
                <a:sym typeface="Inter"/>
              </a:rPr>
              <a:t>Mobile app, online account</a:t>
            </a:r>
            <a:r>
              <a:rPr b="1" i="0" lang="en-US" sz="2600" u="none" cap="none" strike="noStrike">
                <a:solidFill>
                  <a:srgbClr val="FFFFFF"/>
                </a:solidFill>
                <a:latin typeface="Inter"/>
                <a:ea typeface="Inter"/>
                <a:cs typeface="Inter"/>
                <a:sym typeface="Inter"/>
              </a:rPr>
              <a:t> </a:t>
            </a:r>
            <a:endParaRPr i="0" sz="1200" u="none" cap="none" strike="noStrike">
              <a:solidFill>
                <a:srgbClr val="000000"/>
              </a:solidFill>
              <a:latin typeface="Inter"/>
              <a:ea typeface="Inter"/>
              <a:cs typeface="Inter"/>
              <a:sym typeface="Inter"/>
            </a:endParaRPr>
          </a:p>
          <a:p>
            <a:pPr indent="0" lvl="0" marL="0" marR="0" rtl="0" algn="ctr">
              <a:lnSpc>
                <a:spcPct val="100000"/>
              </a:lnSpc>
              <a:spcBef>
                <a:spcPts val="0"/>
              </a:spcBef>
              <a:spcAft>
                <a:spcPts val="0"/>
              </a:spcAft>
              <a:buClr>
                <a:srgbClr val="000000"/>
              </a:buClr>
              <a:buSzPts val="2800"/>
              <a:buFont typeface="Arial"/>
              <a:buNone/>
            </a:pPr>
            <a:r>
              <a:rPr b="1" baseline="30000" i="0" lang="en-US" sz="2600" u="none" cap="none" strike="noStrike">
                <a:solidFill>
                  <a:srgbClr val="FFFFFF"/>
                </a:solidFill>
                <a:latin typeface="Inter"/>
                <a:ea typeface="Inter"/>
                <a:cs typeface="Inter"/>
                <a:sym typeface="Inter"/>
              </a:rPr>
              <a:t>or manual claims</a:t>
            </a:r>
            <a:endParaRPr i="0" sz="1200" u="none" cap="none" strike="noStrike">
              <a:solidFill>
                <a:srgbClr val="000000"/>
              </a:solidFill>
              <a:latin typeface="Inter"/>
              <a:ea typeface="Inter"/>
              <a:cs typeface="Inter"/>
              <a:sym typeface="Inter"/>
            </a:endParaRPr>
          </a:p>
          <a:p>
            <a:pPr indent="0" lvl="0" marL="0" marR="0" rtl="0" algn="ctr">
              <a:lnSpc>
                <a:spcPct val="100000"/>
              </a:lnSpc>
              <a:spcBef>
                <a:spcPts val="0"/>
              </a:spcBef>
              <a:spcAft>
                <a:spcPts val="0"/>
              </a:spcAft>
              <a:buClr>
                <a:srgbClr val="000000"/>
              </a:buClr>
              <a:buSzPts val="2800"/>
              <a:buFont typeface="Arial"/>
              <a:buNone/>
            </a:pPr>
            <a:r>
              <a:t/>
            </a:r>
            <a:endParaRPr b="1" baseline="30000" i="0" sz="2600" u="none" cap="none" strike="noStrike">
              <a:solidFill>
                <a:srgbClr val="FFFFFF"/>
              </a:solidFill>
              <a:latin typeface="Inter"/>
              <a:ea typeface="Inter"/>
              <a:cs typeface="Inter"/>
              <a:sym typeface="Inter"/>
            </a:endParaRPr>
          </a:p>
          <a:p>
            <a:pPr indent="0" lvl="0" marL="0" marR="0" rtl="0" algn="ctr">
              <a:lnSpc>
                <a:spcPct val="100000"/>
              </a:lnSpc>
              <a:spcBef>
                <a:spcPts val="0"/>
              </a:spcBef>
              <a:spcAft>
                <a:spcPts val="0"/>
              </a:spcAft>
              <a:buClr>
                <a:srgbClr val="000000"/>
              </a:buClr>
              <a:buSzPts val="2800"/>
              <a:buFont typeface="Arial"/>
              <a:buNone/>
            </a:pPr>
            <a:r>
              <a:rPr baseline="30000" i="0" lang="en-US" sz="2600" u="none" cap="none" strike="noStrike">
                <a:solidFill>
                  <a:srgbClr val="FFFFFF"/>
                </a:solidFill>
                <a:latin typeface="Inter"/>
                <a:ea typeface="Inter"/>
                <a:cs typeface="Inter"/>
                <a:sym typeface="Inter"/>
              </a:rPr>
              <a:t>Processed within two business days</a:t>
            </a:r>
            <a:endParaRPr i="0" sz="1200" u="none" cap="none" strike="noStrike">
              <a:solidFill>
                <a:srgbClr val="000000"/>
              </a:solidFill>
              <a:latin typeface="Inter"/>
              <a:ea typeface="Inter"/>
              <a:cs typeface="Inter"/>
              <a:sym typeface="Inter"/>
            </a:endParaRPr>
          </a:p>
        </p:txBody>
      </p:sp>
      <p:sp>
        <p:nvSpPr>
          <p:cNvPr id="219" name="Google Shape;219;p29"/>
          <p:cNvSpPr/>
          <p:nvPr/>
        </p:nvSpPr>
        <p:spPr>
          <a:xfrm>
            <a:off x="2362961" y="2112324"/>
            <a:ext cx="1915508" cy="1915508"/>
          </a:xfrm>
          <a:prstGeom prst="ellipse">
            <a:avLst/>
          </a:prstGeom>
          <a:solidFill>
            <a:srgbClr val="FFBF3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20" name="Google Shape;220;p29"/>
          <p:cNvSpPr/>
          <p:nvPr/>
        </p:nvSpPr>
        <p:spPr>
          <a:xfrm>
            <a:off x="7961656" y="2112324"/>
            <a:ext cx="1915508" cy="1915508"/>
          </a:xfrm>
          <a:prstGeom prst="ellipse">
            <a:avLst/>
          </a:prstGeom>
          <a:solidFill>
            <a:srgbClr val="FFBF3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221" name="Google Shape;221;p29"/>
          <p:cNvPicPr preferRelativeResize="0"/>
          <p:nvPr/>
        </p:nvPicPr>
        <p:blipFill rotWithShape="1">
          <a:blip r:embed="rId3">
            <a:alphaModFix/>
          </a:blip>
          <a:srcRect b="0" l="0" r="0" t="0"/>
          <a:stretch/>
        </p:blipFill>
        <p:spPr>
          <a:xfrm rot="-5400000">
            <a:off x="2454443" y="2252885"/>
            <a:ext cx="1668378" cy="1610694"/>
          </a:xfrm>
          <a:prstGeom prst="rect">
            <a:avLst/>
          </a:prstGeom>
          <a:noFill/>
          <a:ln>
            <a:noFill/>
          </a:ln>
        </p:spPr>
      </p:pic>
      <p:pic>
        <p:nvPicPr>
          <p:cNvPr id="222" name="Google Shape;222;p29"/>
          <p:cNvPicPr preferRelativeResize="0"/>
          <p:nvPr/>
        </p:nvPicPr>
        <p:blipFill rotWithShape="1">
          <a:blip r:embed="rId4">
            <a:alphaModFix/>
          </a:blip>
          <a:srcRect b="0" l="0" r="0" t="0"/>
          <a:stretch/>
        </p:blipFill>
        <p:spPr>
          <a:xfrm>
            <a:off x="7939627" y="2112324"/>
            <a:ext cx="1959568" cy="189181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WEX_2022_BrandTheme">
  <a:themeElements>
    <a:clrScheme name="WEX 2022 Brand Theme">
      <a:dk1>
        <a:srgbClr val="213747"/>
      </a:dk1>
      <a:lt1>
        <a:srgbClr val="FFFFFF"/>
      </a:lt1>
      <a:dk2>
        <a:srgbClr val="181918"/>
      </a:dk2>
      <a:lt2>
        <a:srgbClr val="FFFFFF"/>
      </a:lt2>
      <a:accent1>
        <a:srgbClr val="213747"/>
      </a:accent1>
      <a:accent2>
        <a:srgbClr val="94CAEC"/>
      </a:accent2>
      <a:accent3>
        <a:srgbClr val="CE202F"/>
      </a:accent3>
      <a:accent4>
        <a:srgbClr val="FEBD3D"/>
      </a:accent4>
      <a:accent5>
        <a:srgbClr val="00C7B1"/>
      </a:accent5>
      <a:accent6>
        <a:srgbClr val="A7A3A3"/>
      </a:accent6>
      <a:hlink>
        <a:srgbClr val="00C7B1"/>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WEX_2022_BrandTheme">
  <a:themeElements>
    <a:clrScheme name="WEX 2022 Brand Theme">
      <a:dk1>
        <a:srgbClr val="213747"/>
      </a:dk1>
      <a:lt1>
        <a:srgbClr val="FFFFFF"/>
      </a:lt1>
      <a:dk2>
        <a:srgbClr val="181918"/>
      </a:dk2>
      <a:lt2>
        <a:srgbClr val="FFFFFF"/>
      </a:lt2>
      <a:accent1>
        <a:srgbClr val="213747"/>
      </a:accent1>
      <a:accent2>
        <a:srgbClr val="94CAEC"/>
      </a:accent2>
      <a:accent3>
        <a:srgbClr val="CE202F"/>
      </a:accent3>
      <a:accent4>
        <a:srgbClr val="FEBD3D"/>
      </a:accent4>
      <a:accent5>
        <a:srgbClr val="00C7B1"/>
      </a:accent5>
      <a:accent6>
        <a:srgbClr val="A7A3A3"/>
      </a:accent6>
      <a:hlink>
        <a:srgbClr val="00C7B1"/>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2022-01-21T19:04:08Z</dcterms:created>
  <dc:creator>Andrew Whalen</dc:creator>
</cp:coreProperties>
</file>