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90" r:id="rId6"/>
    <p:sldMasterId id="2147483712" r:id="rId7"/>
    <p:sldMasterId id="2147483743" r:id="rId8"/>
    <p:sldMasterId id="2147483775"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Lst>
  <p:sldSz cy="5143500" cx="9144000"/>
  <p:notesSz cx="6858000" cy="9144000"/>
  <p:embeddedFontLst>
    <p:embeddedFont>
      <p:font typeface="Inter"/>
      <p:regular r:id="rId31"/>
      <p:bold r:id="rId32"/>
    </p:embeddedFont>
    <p:embeddedFont>
      <p:font typeface="Roboto Condensed"/>
      <p:regular r:id="rId33"/>
      <p:bold r:id="rId34"/>
      <p:italic r:id="rId35"/>
      <p:boldItalic r:id="rId36"/>
    </p:embeddedFont>
    <p:embeddedFont>
      <p:font typeface="Inter ExtraBold"/>
      <p:bold r:id="rId37"/>
    </p:embeddedFont>
    <p:embeddedFont>
      <p:font typeface="Inter Medium"/>
      <p:regular r:id="rId38"/>
      <p:bold r:id="rId39"/>
    </p:embeddedFont>
    <p:embeddedFont>
      <p:font typeface="Inter Black"/>
      <p:bold r:id="rId40"/>
    </p:embeddedFont>
    <p:embeddedFont>
      <p:font typeface="Open Sans"/>
      <p:regular r:id="rId41"/>
      <p:bold r:id="rId42"/>
      <p:italic r:id="rId43"/>
      <p:boldItalic r:id="rId4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5" roundtripDataSignature="AMtx7mh4ShMZzwF3Du5L/iOoLfQQAvoGx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Black-bold.fntdata"/><Relationship Id="rId20" Type="http://schemas.openxmlformats.org/officeDocument/2006/relationships/slide" Target="slides/slide10.xml"/><Relationship Id="rId42" Type="http://schemas.openxmlformats.org/officeDocument/2006/relationships/font" Target="fonts/OpenSans-bold.fntdata"/><Relationship Id="rId41" Type="http://schemas.openxmlformats.org/officeDocument/2006/relationships/font" Target="fonts/OpenSans-regular.fntdata"/><Relationship Id="rId22" Type="http://schemas.openxmlformats.org/officeDocument/2006/relationships/slide" Target="slides/slide12.xml"/><Relationship Id="rId44" Type="http://schemas.openxmlformats.org/officeDocument/2006/relationships/font" Target="fonts/OpenSans-boldItalic.fntdata"/><Relationship Id="rId21" Type="http://schemas.openxmlformats.org/officeDocument/2006/relationships/slide" Target="slides/slide11.xml"/><Relationship Id="rId43" Type="http://schemas.openxmlformats.org/officeDocument/2006/relationships/font" Target="fonts/OpenSans-italic.fntdata"/><Relationship Id="rId24" Type="http://schemas.openxmlformats.org/officeDocument/2006/relationships/slide" Target="slides/slide14.xml"/><Relationship Id="rId23" Type="http://schemas.openxmlformats.org/officeDocument/2006/relationships/slide" Target="slides/slide13.xml"/><Relationship Id="rId45" Type="http://customschemas.google.com/relationships/presentationmetadata" Target="meta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 Target="slides/slide16.xml"/><Relationship Id="rId25" Type="http://schemas.openxmlformats.org/officeDocument/2006/relationships/slide" Target="slides/slide15.xml"/><Relationship Id="rId28" Type="http://schemas.openxmlformats.org/officeDocument/2006/relationships/slide" Target="slides/slide18.xml"/><Relationship Id="rId27" Type="http://schemas.openxmlformats.org/officeDocument/2006/relationships/slide" Target="slides/slide17.xml"/><Relationship Id="rId5" Type="http://schemas.openxmlformats.org/officeDocument/2006/relationships/slideMaster" Target="slideMasters/slideMaster2.xml"/><Relationship Id="rId6" Type="http://schemas.openxmlformats.org/officeDocument/2006/relationships/slideMaster" Target="slideMasters/slideMaster3.xml"/><Relationship Id="rId29" Type="http://schemas.openxmlformats.org/officeDocument/2006/relationships/slide" Target="slides/slide19.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Inter-regular.fntdata"/><Relationship Id="rId30" Type="http://schemas.openxmlformats.org/officeDocument/2006/relationships/slide" Target="slides/slide20.xml"/><Relationship Id="rId11" Type="http://schemas.openxmlformats.org/officeDocument/2006/relationships/slide" Target="slides/slide1.xml"/><Relationship Id="rId33" Type="http://schemas.openxmlformats.org/officeDocument/2006/relationships/font" Target="fonts/RobotoCondensed-regular.fntdata"/><Relationship Id="rId10" Type="http://schemas.openxmlformats.org/officeDocument/2006/relationships/notesMaster" Target="notesMasters/notesMaster1.xml"/><Relationship Id="rId32" Type="http://schemas.openxmlformats.org/officeDocument/2006/relationships/font" Target="fonts/Inter-bold.fntdata"/><Relationship Id="rId13" Type="http://schemas.openxmlformats.org/officeDocument/2006/relationships/slide" Target="slides/slide3.xml"/><Relationship Id="rId35" Type="http://schemas.openxmlformats.org/officeDocument/2006/relationships/font" Target="fonts/RobotoCondensed-italic.fntdata"/><Relationship Id="rId12" Type="http://schemas.openxmlformats.org/officeDocument/2006/relationships/slide" Target="slides/slide2.xml"/><Relationship Id="rId34" Type="http://schemas.openxmlformats.org/officeDocument/2006/relationships/font" Target="fonts/RobotoCondensed-bold.fntdata"/><Relationship Id="rId15" Type="http://schemas.openxmlformats.org/officeDocument/2006/relationships/slide" Target="slides/slide5.xml"/><Relationship Id="rId37" Type="http://schemas.openxmlformats.org/officeDocument/2006/relationships/font" Target="fonts/InterExtraBold-bold.fntdata"/><Relationship Id="rId14" Type="http://schemas.openxmlformats.org/officeDocument/2006/relationships/slide" Target="slides/slide4.xml"/><Relationship Id="rId36" Type="http://schemas.openxmlformats.org/officeDocument/2006/relationships/font" Target="fonts/RobotoCondensed-boldItalic.fntdata"/><Relationship Id="rId17" Type="http://schemas.openxmlformats.org/officeDocument/2006/relationships/slide" Target="slides/slide7.xml"/><Relationship Id="rId39" Type="http://schemas.openxmlformats.org/officeDocument/2006/relationships/font" Target="fonts/InterMedium-bold.fntdata"/><Relationship Id="rId16" Type="http://schemas.openxmlformats.org/officeDocument/2006/relationships/slide" Target="slides/slide6.xml"/><Relationship Id="rId38" Type="http://schemas.openxmlformats.org/officeDocument/2006/relationships/font" Target="fonts/InterMedium-regular.fntdata"/><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5" name="Shape 10645"/>
        <p:cNvGrpSpPr/>
        <p:nvPr/>
      </p:nvGrpSpPr>
      <p:grpSpPr>
        <a:xfrm>
          <a:off x="0" y="0"/>
          <a:ext cx="0" cy="0"/>
          <a:chOff x="0" y="0"/>
          <a:chExt cx="0" cy="0"/>
        </a:xfrm>
      </p:grpSpPr>
      <p:sp>
        <p:nvSpPr>
          <p:cNvPr id="10646" name="Google Shape;1064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47" name="Google Shape;1064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Health Savings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6" name="Shape 10776"/>
        <p:cNvGrpSpPr/>
        <p:nvPr/>
      </p:nvGrpSpPr>
      <p:grpSpPr>
        <a:xfrm>
          <a:off x="0" y="0"/>
          <a:ext cx="0" cy="0"/>
          <a:chOff x="0" y="0"/>
          <a:chExt cx="0" cy="0"/>
        </a:xfrm>
      </p:grpSpPr>
      <p:sp>
        <p:nvSpPr>
          <p:cNvPr id="10777" name="Google Shape;10777;g280d82a52a6_0_75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HSA is, let</a:t>
            </a:r>
            <a:r>
              <a:rPr lang="en" sz="1200"/>
              <a:t> u</a:t>
            </a:r>
            <a:r>
              <a:rPr i="0" lang="en" sz="1200" u="none" cap="none" strike="noStrike">
                <a:solidFill>
                  <a:srgbClr val="000000"/>
                </a:solidFill>
              </a:rPr>
              <a:t>s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Both can receive Employer and Employee contributions</a:t>
            </a:r>
            <a:r>
              <a:rPr lang="en" sz="1200"/>
              <a:t>. </a:t>
            </a:r>
            <a:endParaRPr b="1"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be eligible for the FSA –a group health plan must be offered by the Employer</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Where as with the HSA – an individual must be enrolled in a high deductible health plan to be considered eligible.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only the HSA provides participants with investment options </a:t>
            </a:r>
            <a:endParaRPr i="0" sz="1200" u="none" cap="none" strike="noStrike">
              <a:solidFill>
                <a:srgbClr val="000000"/>
              </a:solidFill>
            </a:endParaRPr>
          </a:p>
        </p:txBody>
      </p:sp>
      <p:sp>
        <p:nvSpPr>
          <p:cNvPr id="10778" name="Google Shape;10778;g280d82a52a6_0_756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3" name="Shape 10803"/>
        <p:cNvGrpSpPr/>
        <p:nvPr/>
      </p:nvGrpSpPr>
      <p:grpSpPr>
        <a:xfrm>
          <a:off x="0" y="0"/>
          <a:ext cx="0" cy="0"/>
          <a:chOff x="0" y="0"/>
          <a:chExt cx="0" cy="0"/>
        </a:xfrm>
      </p:grpSpPr>
      <p:sp>
        <p:nvSpPr>
          <p:cNvPr id="10804" name="Google Shape;10804;g280d82a52a6_0_78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05" name="Google Shape;10805;g280d82a52a6_0_78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let us talk a little more about investment options.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After you have met your minimum cash balance you can start investing your HSA funds.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even keep track of your HSA portfolio right from your benefits mobile app!</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9" name="Shape 10829"/>
        <p:cNvGrpSpPr/>
        <p:nvPr/>
      </p:nvGrpSpPr>
      <p:grpSpPr>
        <a:xfrm>
          <a:off x="0" y="0"/>
          <a:ext cx="0" cy="0"/>
          <a:chOff x="0" y="0"/>
          <a:chExt cx="0" cy="0"/>
        </a:xfrm>
      </p:grpSpPr>
      <p:sp>
        <p:nvSpPr>
          <p:cNvPr id="10830" name="Google Shape;10830;g280d82a52a6_0_778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1" name="Google Shape;10831;g280d82a52a6_0_77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6" name="Shape 10836"/>
        <p:cNvGrpSpPr/>
        <p:nvPr/>
      </p:nvGrpSpPr>
      <p:grpSpPr>
        <a:xfrm>
          <a:off x="0" y="0"/>
          <a:ext cx="0" cy="0"/>
          <a:chOff x="0" y="0"/>
          <a:chExt cx="0" cy="0"/>
        </a:xfrm>
      </p:grpSpPr>
      <p:sp>
        <p:nvSpPr>
          <p:cNvPr id="10837" name="Google Shape;10837;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8" name="Google Shape;10838;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enrollment in an HSA includes our free benefits debit card. This allows you to easily access your HSA funds right from your wallet to help you minimize the amount of out of pocket spending.</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Regardless if you are enrolled in an HSA or other WEX benefits you will use the same card.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your card is lost or stolen, you can order a new card free of charge from the benefits mobile app or by going through your online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spcBef>
                <a:spcPts val="0"/>
              </a:spcBef>
              <a:spcAft>
                <a:spcPts val="0"/>
              </a:spcAft>
              <a:buClr>
                <a:schemeClr val="dk1"/>
              </a:buClr>
              <a:buSzPts val="1100"/>
              <a:buFont typeface="Arial"/>
              <a:buNone/>
            </a:pPr>
            <a:r>
              <a:rPr lang="en" sz="1200">
                <a:solidFill>
                  <a:schemeClr val="dk1"/>
                </a:solidFill>
              </a:rPr>
              <a:t>The WEX Benefits Debit Card is the most common way that distributions are made from your HSA.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95250" lvl="0" marL="17145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8" name="Shape 10848"/>
        <p:cNvGrpSpPr/>
        <p:nvPr/>
      </p:nvGrpSpPr>
      <p:grpSpPr>
        <a:xfrm>
          <a:off x="0" y="0"/>
          <a:ext cx="0" cy="0"/>
          <a:chOff x="0" y="0"/>
          <a:chExt cx="0" cy="0"/>
        </a:xfrm>
      </p:grpSpPr>
      <p:sp>
        <p:nvSpPr>
          <p:cNvPr id="10849" name="Google Shape;10849;g280d82a52a6_0_77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50" name="Google Shape;10850;g280d82a52a6_0_77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1" name="Shape 10881"/>
        <p:cNvGrpSpPr/>
        <p:nvPr/>
      </p:nvGrpSpPr>
      <p:grpSpPr>
        <a:xfrm>
          <a:off x="0" y="0"/>
          <a:ext cx="0" cy="0"/>
          <a:chOff x="0" y="0"/>
          <a:chExt cx="0" cy="0"/>
        </a:xfrm>
      </p:grpSpPr>
      <p:sp>
        <p:nvSpPr>
          <p:cNvPr id="10882" name="Google Shape;10882;g280d82a52a6_1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83" name="Google Shape;10883;g280d82a52a6_1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8" name="Shape 10888"/>
        <p:cNvGrpSpPr/>
        <p:nvPr/>
      </p:nvGrpSpPr>
      <p:grpSpPr>
        <a:xfrm>
          <a:off x="0" y="0"/>
          <a:ext cx="0" cy="0"/>
          <a:chOff x="0" y="0"/>
          <a:chExt cx="0" cy="0"/>
        </a:xfrm>
      </p:grpSpPr>
      <p:sp>
        <p:nvSpPr>
          <p:cNvPr id="10889" name="Google Shape;10889;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90" name="Google Shape;10890;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indent="0" lvl="0" marL="0" rtl="0" algn="l">
              <a:spcBef>
                <a:spcPts val="0"/>
              </a:spcBef>
              <a:spcAft>
                <a:spcPts val="0"/>
              </a:spcAft>
              <a:buClr>
                <a:schemeClr val="dk1"/>
              </a:buClr>
              <a:buSzPts val="1200"/>
              <a:buFont typeface="Arial"/>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1" name="Shape 10921"/>
        <p:cNvGrpSpPr/>
        <p:nvPr/>
      </p:nvGrpSpPr>
      <p:grpSpPr>
        <a:xfrm>
          <a:off x="0" y="0"/>
          <a:ext cx="0" cy="0"/>
          <a:chOff x="0" y="0"/>
          <a:chExt cx="0" cy="0"/>
        </a:xfrm>
      </p:grpSpPr>
      <p:sp>
        <p:nvSpPr>
          <p:cNvPr id="10922" name="Google Shape;10922;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3" name="Google Shape;10923;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None/>
            </a:pPr>
            <a:r>
              <a:t/>
            </a:r>
            <a:endParaRPr sz="1200">
              <a:solidFill>
                <a:schemeClr val="dk1"/>
              </a:solidFill>
            </a:endParaRPr>
          </a:p>
          <a:p>
            <a:pPr indent="0" lvl="0" marL="0" rtl="0" algn="l">
              <a:lnSpc>
                <a:spcPct val="115000"/>
              </a:lnSpc>
              <a:spcBef>
                <a:spcPts val="0"/>
              </a:spcBef>
              <a:spcAft>
                <a:spcPts val="0"/>
              </a:spcAft>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b="1" lang="en" sz="1200">
                <a:solidFill>
                  <a:schemeClr val="dk1"/>
                </a:solidFill>
              </a:rPr>
              <a:t>(Remove if not applicable)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64" name="Google Shape;10964;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9" name="Shape 10979"/>
        <p:cNvGrpSpPr/>
        <p:nvPr/>
      </p:nvGrpSpPr>
      <p:grpSpPr>
        <a:xfrm>
          <a:off x="0" y="0"/>
          <a:ext cx="0" cy="0"/>
          <a:chOff x="0" y="0"/>
          <a:chExt cx="0" cy="0"/>
        </a:xfrm>
      </p:grpSpPr>
      <p:sp>
        <p:nvSpPr>
          <p:cNvPr id="10980" name="Google Shape;10980;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1" name="Google Shape;10981;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0" name="Shape 10650"/>
        <p:cNvGrpSpPr/>
        <p:nvPr/>
      </p:nvGrpSpPr>
      <p:grpSpPr>
        <a:xfrm>
          <a:off x="0" y="0"/>
          <a:ext cx="0" cy="0"/>
          <a:chOff x="0" y="0"/>
          <a:chExt cx="0" cy="0"/>
        </a:xfrm>
      </p:grpSpPr>
      <p:sp>
        <p:nvSpPr>
          <p:cNvPr id="10651" name="Google Shape;10651;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2" name="Google Shape;1065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83" name="Shape 10983"/>
        <p:cNvGrpSpPr/>
        <p:nvPr/>
      </p:nvGrpSpPr>
      <p:grpSpPr>
        <a:xfrm>
          <a:off x="0" y="0"/>
          <a:ext cx="0" cy="0"/>
          <a:chOff x="0" y="0"/>
          <a:chExt cx="0" cy="0"/>
        </a:xfrm>
      </p:grpSpPr>
      <p:sp>
        <p:nvSpPr>
          <p:cNvPr id="10984" name="Google Shape;10984;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85" name="Google Shape;10985;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6" name="Shape 10656"/>
        <p:cNvGrpSpPr/>
        <p:nvPr/>
      </p:nvGrpSpPr>
      <p:grpSpPr>
        <a:xfrm>
          <a:off x="0" y="0"/>
          <a:ext cx="0" cy="0"/>
          <a:chOff x="0" y="0"/>
          <a:chExt cx="0" cy="0"/>
        </a:xfrm>
      </p:grpSpPr>
      <p:sp>
        <p:nvSpPr>
          <p:cNvPr id="10657" name="Google Shape;10657;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8" name="Google Shape;10658;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0" name="Shape 10670"/>
        <p:cNvGrpSpPr/>
        <p:nvPr/>
      </p:nvGrpSpPr>
      <p:grpSpPr>
        <a:xfrm>
          <a:off x="0" y="0"/>
          <a:ext cx="0" cy="0"/>
          <a:chOff x="0" y="0"/>
          <a:chExt cx="0" cy="0"/>
        </a:xfrm>
      </p:grpSpPr>
      <p:sp>
        <p:nvSpPr>
          <p:cNvPr id="10671" name="Google Shape;10671;g280d82a52a6_0_18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2" name="Google Shape;10672;g280d82a52a6_0_18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In order to be eligible for an HSA you must be enrolled in a high-deductible health plan (HDHP).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means you cannot be covered by a PPO or HMO health plan regardless if you are enrolled in the plan or you are covered by your spouse’s or guardian’s PPO or HMO health plan.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reference a PPO or HMO plan would have co-pays, and a HDHP would not.  In order to qualify as a HDHP (in </a:t>
            </a:r>
            <a:r>
              <a:rPr b="1" lang="en" sz="1200">
                <a:solidFill>
                  <a:schemeClr val="dk1"/>
                </a:solidFill>
              </a:rPr>
              <a:t>2024</a:t>
            </a:r>
            <a:r>
              <a:rPr lang="en" sz="1200">
                <a:solidFill>
                  <a:schemeClr val="dk1"/>
                </a:solidFill>
              </a:rPr>
              <a:t>), the health plan must have a deductible of at least </a:t>
            </a:r>
            <a:r>
              <a:rPr b="1" lang="en" sz="1200">
                <a:solidFill>
                  <a:schemeClr val="dk1"/>
                </a:solidFill>
              </a:rPr>
              <a:t>$1600</a:t>
            </a:r>
            <a:r>
              <a:rPr lang="en" sz="1200">
                <a:solidFill>
                  <a:schemeClr val="dk1"/>
                </a:solidFill>
              </a:rPr>
              <a:t> for individual coverage and </a:t>
            </a:r>
            <a:r>
              <a:rPr b="1" lang="en" sz="1200">
                <a:solidFill>
                  <a:schemeClr val="dk1"/>
                </a:solidFill>
              </a:rPr>
              <a:t>$3200</a:t>
            </a:r>
            <a:r>
              <a:rPr lang="en" sz="1200">
                <a:solidFill>
                  <a:schemeClr val="dk1"/>
                </a:solidFill>
              </a:rPr>
              <a:t> for family coverage. </a:t>
            </a:r>
            <a:endParaRPr b="1"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b="1"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Did you know you can enroll in an HSA and still enroll in a Limited or Combination FSA, and Dependent care FSA? —(Remove or edit SCRIPT and SLIDE if not applicable) </a:t>
            </a:r>
            <a:endParaRPr b="1"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280d82a52a6_0_75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80" name="Google Shape;10680;g280d82a52a6_0_75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indent="0" lvl="0" marL="0" rtl="0" algn="l">
              <a:lnSpc>
                <a:spcPct val="100000"/>
              </a:lnSpc>
              <a:spcBef>
                <a:spcPts val="0"/>
              </a:spcBef>
              <a:spcAft>
                <a:spcPts val="0"/>
              </a:spcAft>
              <a:buSzPts val="12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9" name="Shape 10709"/>
        <p:cNvGrpSpPr/>
        <p:nvPr/>
      </p:nvGrpSpPr>
      <p:grpSpPr>
        <a:xfrm>
          <a:off x="0" y="0"/>
          <a:ext cx="0" cy="0"/>
          <a:chOff x="0" y="0"/>
          <a:chExt cx="0" cy="0"/>
        </a:xfrm>
      </p:grpSpPr>
      <p:sp>
        <p:nvSpPr>
          <p:cNvPr id="10710" name="Google Shape;10710;g280d82a52a6_0_56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1" name="Google Shape;10711;g280d82a52a6_0_56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i="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7" name="Shape 10717"/>
        <p:cNvGrpSpPr/>
        <p:nvPr/>
      </p:nvGrpSpPr>
      <p:grpSpPr>
        <a:xfrm>
          <a:off x="0" y="0"/>
          <a:ext cx="0" cy="0"/>
          <a:chOff x="0" y="0"/>
          <a:chExt cx="0" cy="0"/>
        </a:xfrm>
      </p:grpSpPr>
      <p:sp>
        <p:nvSpPr>
          <p:cNvPr id="10718" name="Google Shape;10718;g280d82a52a6_0_377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19" name="Google Shape;10719;g280d82a52a6_0_37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indent="0" lvl="0" marL="0" rtl="0" algn="l">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5" name="Shape 10725"/>
        <p:cNvGrpSpPr/>
        <p:nvPr/>
      </p:nvGrpSpPr>
      <p:grpSpPr>
        <a:xfrm>
          <a:off x="0" y="0"/>
          <a:ext cx="0" cy="0"/>
          <a:chOff x="0" y="0"/>
          <a:chExt cx="0" cy="0"/>
        </a:xfrm>
      </p:grpSpPr>
      <p:sp>
        <p:nvSpPr>
          <p:cNvPr id="10726" name="Google Shape;10726;g280d82a52a6_0_767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7" name="Google Shape;10727;g280d82a52a6_0_76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This slide represents the </a:t>
            </a:r>
            <a:r>
              <a:rPr b="1" lang="en" sz="1200">
                <a:solidFill>
                  <a:schemeClr val="dk1"/>
                </a:solidFill>
                <a:extLst>
                  <a:ext uri="http://customooxmlschemas.google.com/">
                    <go:slidesCustomData xmlns:go="http://customooxmlschemas.google.com/" textRoundtripDataId="0"/>
                  </a:ext>
                </a:extLst>
              </a:rPr>
              <a:t>202</a:t>
            </a:r>
            <a:r>
              <a:rPr b="1" lang="en" sz="1200">
                <a:solidFill>
                  <a:schemeClr val="dk1"/>
                </a:solidFill>
              </a:rPr>
              <a:t>4 </a:t>
            </a:r>
            <a:r>
              <a:rPr lang="en" sz="1200">
                <a:solidFill>
                  <a:schemeClr val="dk1"/>
                </a:solidFill>
              </a:rPr>
              <a:t>HSA annual contribution limits which ar </a:t>
            </a:r>
            <a:r>
              <a:rPr b="1" lang="en" sz="1200">
                <a:solidFill>
                  <a:schemeClr val="dk1"/>
                </a:solidFill>
              </a:rPr>
              <a:t>$4150 </a:t>
            </a:r>
            <a:r>
              <a:rPr lang="en" sz="1200">
                <a:solidFill>
                  <a:schemeClr val="dk1"/>
                </a:solidFill>
              </a:rPr>
              <a:t>for individual and </a:t>
            </a:r>
            <a:r>
              <a:rPr b="1" lang="en" sz="1200">
                <a:solidFill>
                  <a:schemeClr val="dk1"/>
                </a:solidFill>
              </a:rPr>
              <a:t>$8300</a:t>
            </a:r>
            <a:r>
              <a:rPr lang="en" sz="1200">
                <a:solidFill>
                  <a:schemeClr val="dk1"/>
                </a:solidFill>
              </a:rPr>
              <a:t> family.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b="1" lang="en" sz="1200">
                <a:solidFill>
                  <a:schemeClr val="dk1"/>
                </a:solidFill>
              </a:rPr>
              <a:t>Your employer is contributing, $X,XXX for Individual plans and $X,XXX for family plans </a:t>
            </a:r>
            <a:r>
              <a:rPr lang="en" sz="1200">
                <a:solidFill>
                  <a:schemeClr val="dk1"/>
                </a:solidFill>
              </a:rPr>
              <a:t>—</a:t>
            </a:r>
            <a:r>
              <a:rPr b="1" lang="en" sz="1200">
                <a:solidFill>
                  <a:schemeClr val="dk1"/>
                </a:solidFill>
              </a:rPr>
              <a:t>(Remove or edit SCRIPT and SLIDE if not applicable)</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contribute pre-tax via payroll contributions as well as post tax contributions, and contributions can be changed at any time throughout the year.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Any individual age 55 or older, who is </a:t>
            </a:r>
            <a:r>
              <a:rPr lang="en" sz="1200" u="sng">
                <a:solidFill>
                  <a:schemeClr val="dk1"/>
                </a:solidFill>
              </a:rPr>
              <a:t>currently</a:t>
            </a:r>
            <a:r>
              <a:rPr lang="en" sz="1200">
                <a:solidFill>
                  <a:schemeClr val="dk1"/>
                </a:solidFill>
              </a:rPr>
              <a:t> enrolled </a:t>
            </a:r>
            <a:r>
              <a:rPr lang="en" sz="1200" u="sng">
                <a:solidFill>
                  <a:schemeClr val="dk1"/>
                </a:solidFill>
              </a:rPr>
              <a:t>and</a:t>
            </a:r>
            <a:r>
              <a:rPr lang="en" sz="1200">
                <a:solidFill>
                  <a:schemeClr val="dk1"/>
                </a:solidFill>
              </a:rPr>
              <a:t> eligible for the HSA may contribute an additional $1000 (above and beyond the IRS maximum) annually to their account.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2.jpg"/><Relationship Id="rId3" Type="http://schemas.openxmlformats.org/officeDocument/2006/relationships/image" Target="../media/image13.png"/><Relationship Id="rId4" Type="http://schemas.openxmlformats.org/officeDocument/2006/relationships/image" Target="../media/image11.jp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jpg"/><Relationship Id="rId3" Type="http://schemas.openxmlformats.org/officeDocument/2006/relationships/image" Target="../media/image31.png"/><Relationship Id="rId4" Type="http://schemas.openxmlformats.org/officeDocument/2006/relationships/image" Target="../media/image15.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7.png"/><Relationship Id="rId5" Type="http://schemas.openxmlformats.org/officeDocument/2006/relationships/image" Target="../media/image6.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13.png"/><Relationship Id="rId4" Type="http://schemas.openxmlformats.org/officeDocument/2006/relationships/image" Target="../media/image11.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jpg"/><Relationship Id="rId3" Type="http://schemas.openxmlformats.org/officeDocument/2006/relationships/image" Target="../media/image16.png"/><Relationship Id="rId4" Type="http://schemas.openxmlformats.org/officeDocument/2006/relationships/image" Target="../media/image15.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67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674" name="Google Shape;7674;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675" name="Google Shape;7675;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676" name="Google Shape;7676;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323"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8326" name="Google Shape;8326;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327" name="Google Shape;8327;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328" name="Google Shape;8328;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02" name="Shape 8902"/>
        <p:cNvGrpSpPr/>
        <p:nvPr/>
      </p:nvGrpSpPr>
      <p:grpSpPr>
        <a:xfrm>
          <a:off x="0" y="0"/>
          <a:ext cx="0" cy="0"/>
          <a:chOff x="0" y="0"/>
          <a:chExt cx="0" cy="0"/>
        </a:xfrm>
      </p:grpSpPr>
      <p:sp>
        <p:nvSpPr>
          <p:cNvPr id="8903" name="Google Shape;8903;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04" name="Google Shape;8904;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906"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10" name="Google Shape;8910;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911" name="Google Shape;8911;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913" name="Shape 8913"/>
        <p:cNvGrpSpPr/>
        <p:nvPr/>
      </p:nvGrpSpPr>
      <p:grpSpPr>
        <a:xfrm>
          <a:off x="0" y="0"/>
          <a:ext cx="0" cy="0"/>
          <a:chOff x="0" y="0"/>
          <a:chExt cx="0" cy="0"/>
        </a:xfrm>
      </p:grpSpPr>
      <p:sp>
        <p:nvSpPr>
          <p:cNvPr id="8914" name="Google Shape;8914;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3" name="Google Shape;8923;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24" name="Google Shape;8924;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25" name="Google Shape;8925;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927" name="Google Shape;8927;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928"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90" name="Google Shape;8990;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991" name="Google Shape;8991;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92" name="Google Shape;8992;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993" name="Google Shape;8993;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02" name="Google Shape;9002;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03" name="Google Shape;9003;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9004" name="Shape 9004"/>
        <p:cNvGrpSpPr/>
        <p:nvPr/>
      </p:nvGrpSpPr>
      <p:grpSpPr>
        <a:xfrm>
          <a:off x="0" y="0"/>
          <a:ext cx="0" cy="0"/>
          <a:chOff x="0" y="0"/>
          <a:chExt cx="0" cy="0"/>
        </a:xfrm>
      </p:grpSpPr>
      <p:sp>
        <p:nvSpPr>
          <p:cNvPr id="9005" name="Google Shape;9005;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006" name="Google Shape;9006;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07" name="Google Shape;9007;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008" name="Google Shape;9008;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7" name="Google Shape;9017;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018" name="Google Shape;9018;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9019" name="Shape 9019"/>
        <p:cNvGrpSpPr/>
        <p:nvPr/>
      </p:nvGrpSpPr>
      <p:grpSpPr>
        <a:xfrm>
          <a:off x="0" y="0"/>
          <a:ext cx="0" cy="0"/>
          <a:chOff x="0" y="0"/>
          <a:chExt cx="0" cy="0"/>
        </a:xfrm>
      </p:grpSpPr>
      <p:sp>
        <p:nvSpPr>
          <p:cNvPr id="9020" name="Google Shape;9020;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1" name="Google Shape;9021;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022" name="Google Shape;9022;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033" name="Shape 9033"/>
        <p:cNvGrpSpPr/>
        <p:nvPr/>
      </p:nvGrpSpPr>
      <p:grpSpPr>
        <a:xfrm>
          <a:off x="0" y="0"/>
          <a:ext cx="0" cy="0"/>
          <a:chOff x="0" y="0"/>
          <a:chExt cx="0" cy="0"/>
        </a:xfrm>
      </p:grpSpPr>
      <p:sp>
        <p:nvSpPr>
          <p:cNvPr id="9034" name="Google Shape;9034;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35" name="Google Shape;9035;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049" name="Google Shape;9049;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50" name="Google Shape;9050;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62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26" name="Google Shape;9626;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629" name="Google Shape;9629;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210"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4" name="Google Shape;10214;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15" name="Google Shape;10215;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18" name="Google Shape;10218;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219"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6" name="Google Shape;10286;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7" name="Google Shape;10287;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8" name="Google Shape;10288;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291" name="Google Shape;10291;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293"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99" name="Google Shape;10299;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0" name="Google Shape;10300;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301" name="Google Shape;10301;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304" name="Google Shape;10304;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306" name="Shape 10306"/>
        <p:cNvGrpSpPr/>
        <p:nvPr/>
      </p:nvGrpSpPr>
      <p:grpSpPr>
        <a:xfrm>
          <a:off x="0" y="0"/>
          <a:ext cx="0" cy="0"/>
          <a:chOff x="0" y="0"/>
          <a:chExt cx="0" cy="0"/>
        </a:xfrm>
      </p:grpSpPr>
      <p:sp>
        <p:nvSpPr>
          <p:cNvPr id="10307" name="Google Shape;10307;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08" name="Google Shape;10308;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09" name="Google Shape;10309;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310" name="Google Shape;10310;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320"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323" name="Google Shape;10323;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325" name="Shape 10325"/>
        <p:cNvGrpSpPr/>
        <p:nvPr/>
      </p:nvGrpSpPr>
      <p:grpSpPr>
        <a:xfrm>
          <a:off x="0" y="0"/>
          <a:ext cx="0" cy="0"/>
          <a:chOff x="0" y="0"/>
          <a:chExt cx="0" cy="0"/>
        </a:xfrm>
      </p:grpSpPr>
      <p:sp>
        <p:nvSpPr>
          <p:cNvPr id="10326" name="Google Shape;10326;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327" name="Google Shape;10327;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28" name="Google Shape;10328;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338" name="Shape 10338"/>
        <p:cNvGrpSpPr/>
        <p:nvPr/>
      </p:nvGrpSpPr>
      <p:grpSpPr>
        <a:xfrm>
          <a:off x="0" y="0"/>
          <a:ext cx="0" cy="0"/>
          <a:chOff x="0" y="0"/>
          <a:chExt cx="0" cy="0"/>
        </a:xfrm>
      </p:grpSpPr>
      <p:sp>
        <p:nvSpPr>
          <p:cNvPr id="10339" name="Google Shape;10339;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340" name="Google Shape;10340;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34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344" name="Google Shape;10344;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345" name="Google Shape;10345;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346" name="Google Shape;10346;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349" name="Shape 10349"/>
        <p:cNvGrpSpPr/>
        <p:nvPr/>
      </p:nvGrpSpPr>
      <p:grpSpPr>
        <a:xfrm>
          <a:off x="0" y="0"/>
          <a:ext cx="0" cy="0"/>
          <a:chOff x="0" y="0"/>
          <a:chExt cx="0" cy="0"/>
        </a:xfrm>
      </p:grpSpPr>
      <p:sp>
        <p:nvSpPr>
          <p:cNvPr id="10350" name="Google Shape;10350;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354"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10418" name="Google Shape;10418;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422"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0487" name="Google Shape;10487;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489"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0562" name="Google Shape;10562;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563"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0575" name="Google Shape;10575;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582" name="Shape 10582"/>
        <p:cNvGrpSpPr/>
        <p:nvPr/>
      </p:nvGrpSpPr>
      <p:grpSpPr>
        <a:xfrm>
          <a:off x="0" y="0"/>
          <a:ext cx="0" cy="0"/>
          <a:chOff x="0" y="0"/>
          <a:chExt cx="0" cy="0"/>
        </a:xfrm>
      </p:grpSpPr>
      <p:sp>
        <p:nvSpPr>
          <p:cNvPr id="10583" name="Google Shape;10583;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4" name="Google Shape;10584;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85" name="Google Shape;10585;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6" name="Google Shape;10586;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87" name="Google Shape;10587;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588" name="Shape 10588"/>
        <p:cNvGrpSpPr/>
        <p:nvPr/>
      </p:nvGrpSpPr>
      <p:grpSpPr>
        <a:xfrm>
          <a:off x="0" y="0"/>
          <a:ext cx="0" cy="0"/>
          <a:chOff x="0" y="0"/>
          <a:chExt cx="0" cy="0"/>
        </a:xfrm>
      </p:grpSpPr>
      <p:sp>
        <p:nvSpPr>
          <p:cNvPr id="10589" name="Google Shape;10589;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0" name="Google Shape;10590;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591" name="Google Shape;10591;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2" name="Google Shape;10592;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3" name="Google Shape;10593;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594" name="Shape 10594"/>
        <p:cNvGrpSpPr/>
        <p:nvPr/>
      </p:nvGrpSpPr>
      <p:grpSpPr>
        <a:xfrm>
          <a:off x="0" y="0"/>
          <a:ext cx="0" cy="0"/>
          <a:chOff x="0" y="0"/>
          <a:chExt cx="0" cy="0"/>
        </a:xfrm>
      </p:grpSpPr>
      <p:sp>
        <p:nvSpPr>
          <p:cNvPr id="10595" name="Google Shape;10595;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6" name="Google Shape;10596;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7" name="Google Shape;10597;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598" name="Google Shape;10598;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99" name="Google Shape;10599;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0" name="Google Shape;10600;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601" name="Shape 10601"/>
        <p:cNvGrpSpPr/>
        <p:nvPr/>
      </p:nvGrpSpPr>
      <p:grpSpPr>
        <a:xfrm>
          <a:off x="0" y="0"/>
          <a:ext cx="0" cy="0"/>
          <a:chOff x="0" y="0"/>
          <a:chExt cx="0" cy="0"/>
        </a:xfrm>
      </p:grpSpPr>
      <p:sp>
        <p:nvSpPr>
          <p:cNvPr id="10602" name="Google Shape;10602;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3" name="Google Shape;10603;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4" name="Google Shape;10604;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5" name="Google Shape;10605;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606" name="Google Shape;10606;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07" name="Google Shape;10607;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8" name="Google Shape;10608;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9" name="Google Shape;10609;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610" name="Shape 10610"/>
        <p:cNvGrpSpPr/>
        <p:nvPr/>
      </p:nvGrpSpPr>
      <p:grpSpPr>
        <a:xfrm>
          <a:off x="0" y="0"/>
          <a:ext cx="0" cy="0"/>
          <a:chOff x="0" y="0"/>
          <a:chExt cx="0" cy="0"/>
        </a:xfrm>
      </p:grpSpPr>
      <p:sp>
        <p:nvSpPr>
          <p:cNvPr id="10611" name="Google Shape;10611;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2" name="Google Shape;10612;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3" name="Google Shape;10613;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4" name="Google Shape;10614;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615" name="Shape 10615"/>
        <p:cNvGrpSpPr/>
        <p:nvPr/>
      </p:nvGrpSpPr>
      <p:grpSpPr>
        <a:xfrm>
          <a:off x="0" y="0"/>
          <a:ext cx="0" cy="0"/>
          <a:chOff x="0" y="0"/>
          <a:chExt cx="0" cy="0"/>
        </a:xfrm>
      </p:grpSpPr>
      <p:sp>
        <p:nvSpPr>
          <p:cNvPr id="10616" name="Google Shape;10616;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7" name="Google Shape;10617;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18" name="Google Shape;10618;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619" name="Shape 10619"/>
        <p:cNvGrpSpPr/>
        <p:nvPr/>
      </p:nvGrpSpPr>
      <p:grpSpPr>
        <a:xfrm>
          <a:off x="0" y="0"/>
          <a:ext cx="0" cy="0"/>
          <a:chOff x="0" y="0"/>
          <a:chExt cx="0" cy="0"/>
        </a:xfrm>
      </p:grpSpPr>
      <p:sp>
        <p:nvSpPr>
          <p:cNvPr id="10620" name="Google Shape;10620;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1" name="Google Shape;10621;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622" name="Google Shape;10622;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23" name="Google Shape;10623;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4" name="Google Shape;10624;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5" name="Google Shape;10625;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626" name="Shape 10626"/>
        <p:cNvGrpSpPr/>
        <p:nvPr/>
      </p:nvGrpSpPr>
      <p:grpSpPr>
        <a:xfrm>
          <a:off x="0" y="0"/>
          <a:ext cx="0" cy="0"/>
          <a:chOff x="0" y="0"/>
          <a:chExt cx="0" cy="0"/>
        </a:xfrm>
      </p:grpSpPr>
      <p:sp>
        <p:nvSpPr>
          <p:cNvPr id="10627" name="Google Shape;10627;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28" name="Google Shape;10628;p181"/>
          <p:cNvSpPr/>
          <p:nvPr>
            <p:ph idx="2" type="pic"/>
          </p:nvPr>
        </p:nvSpPr>
        <p:spPr>
          <a:xfrm>
            <a:off x="3887391" y="740569"/>
            <a:ext cx="4629150" cy="3655219"/>
          </a:xfrm>
          <a:prstGeom prst="rect">
            <a:avLst/>
          </a:prstGeom>
          <a:noFill/>
          <a:ln>
            <a:noFill/>
          </a:ln>
        </p:spPr>
      </p:sp>
      <p:sp>
        <p:nvSpPr>
          <p:cNvPr id="10629" name="Google Shape;10629;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630" name="Google Shape;10630;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1" name="Google Shape;10631;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2" name="Google Shape;10632;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633" name="Shape 10633"/>
        <p:cNvGrpSpPr/>
        <p:nvPr/>
      </p:nvGrpSpPr>
      <p:grpSpPr>
        <a:xfrm>
          <a:off x="0" y="0"/>
          <a:ext cx="0" cy="0"/>
          <a:chOff x="0" y="0"/>
          <a:chExt cx="0" cy="0"/>
        </a:xfrm>
      </p:grpSpPr>
      <p:sp>
        <p:nvSpPr>
          <p:cNvPr id="10634" name="Google Shape;10634;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5" name="Google Shape;10635;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36" name="Google Shape;10636;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7" name="Google Shape;10637;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8" name="Google Shape;10638;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639" name="Shape 10639"/>
        <p:cNvGrpSpPr/>
        <p:nvPr/>
      </p:nvGrpSpPr>
      <p:grpSpPr>
        <a:xfrm>
          <a:off x="0" y="0"/>
          <a:ext cx="0" cy="0"/>
          <a:chOff x="0" y="0"/>
          <a:chExt cx="0" cy="0"/>
        </a:xfrm>
      </p:grpSpPr>
      <p:sp>
        <p:nvSpPr>
          <p:cNvPr id="10640" name="Google Shape;10640;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1" name="Google Shape;10641;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642" name="Google Shape;10642;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3" name="Google Shape;10643;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4" name="Google Shape;10644;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7ec25bf8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1876"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d82a52a6_0_249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d82a52a6_0_249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d82a52a6_0_249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d82a52a6_0_24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d82a52a6_0_191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d82a52a6_0_191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d82a52a6_0_248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d82a52a6_0_24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d82a52a6_0_27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d82a52a6_0_27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d82a52a6_0_279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d82a52a6_0_279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d82a52a6_0_279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d82a52a6_0_279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d82a52a6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82a52a6_0_28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2850" name="Google Shape;2850;g280d82a52a6_0_28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d82a52a6_0_288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d82a52a6_0_288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d82a52a6_0_288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d82a52a6_0_289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d82a52a6_0_289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d82a52a6_0_290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d82a52a6_0_290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d82a52a6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d82a52a6_0_355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d82a52a6_0_355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d82a52a6_0_355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d82a52a6_0_355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d82a52a6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d82a52a6_0_356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d82a52a6_0_356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d82a52a6_0_3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d82a52a6_0_356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d82a52a6_0_3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d82a52a6_0_364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d82a52a6_0_364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d82a52a6_0_36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d82a52a6_0_364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d82a52a6_0_364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d82a52a6_0_365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d82a52a6_0_365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d82a52a6_0_365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d82a52a6_0_36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d82a52a6_0_36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d82a52a6_0_36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d82a52a6_0_367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d82a52a6_0_36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d82a52a6_0_367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d82a52a6_0_368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d82a52a6_0_36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82a52a6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722" name="Google Shape;3722;g280d82a52a6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d82a52a6_0_37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3736" name="Google Shape;3736;g280d82a52a6_0_375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85"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88" name="Google Shape;888;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89" name="Google Shape;889;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90" name="Google Shape;890;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3737" name="Shape 3737"/>
        <p:cNvGrpSpPr/>
        <p:nvPr/>
      </p:nvGrpSpPr>
      <p:grpSpPr>
        <a:xfrm>
          <a:off x="0" y="0"/>
          <a:ext cx="0" cy="0"/>
          <a:chOff x="0" y="0"/>
          <a:chExt cx="0" cy="0"/>
        </a:xfrm>
      </p:grpSpPr>
      <p:sp>
        <p:nvSpPr>
          <p:cNvPr id="3738" name="Google Shape;3738;g280d82a52a6_0_3771"/>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3739" name="Google Shape;3739;g280d82a52a6_0_3771"/>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g280d82a52a6_0_75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3746"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3749" name="Google Shape;3749;g280d82a52a6_0_5668"/>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3750" name="Google Shape;3750;g280d82a52a6_0_5668"/>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325"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329" name="Google Shape;4329;g280d82a52a6_0_624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330" name="Google Shape;4330;g280d82a52a6_0_62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647"/>
          </a:srgbClr>
        </a:solidFill>
      </p:bgPr>
    </p:bg>
    <p:spTree>
      <p:nvGrpSpPr>
        <p:cNvPr id="4332"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609" name="Google Shape;4609;g280d82a52a6_0_62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0" name="Google Shape;4610;g280d82a52a6_0_625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1" name="Google Shape;4611;g280d82a52a6_0_625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612" name="Google Shape;4612;g280d82a52a6_0_62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22" name="Shape 4622"/>
        <p:cNvGrpSpPr/>
        <p:nvPr/>
      </p:nvGrpSpPr>
      <p:grpSpPr>
        <a:xfrm>
          <a:off x="0" y="0"/>
          <a:ext cx="0" cy="0"/>
          <a:chOff x="0" y="0"/>
          <a:chExt cx="0" cy="0"/>
        </a:xfrm>
      </p:grpSpPr>
      <p:sp>
        <p:nvSpPr>
          <p:cNvPr id="4623" name="Google Shape;4623;g280d82a52a6_0_654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24" name="Google Shape;4624;g280d82a52a6_0_654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34"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g280d82a52a6_0_6556"/>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7" name="Google Shape;4637;g280d82a52a6_0_6556"/>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8" name="Google Shape;4638;g280d82a52a6_0_6556"/>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9" name="Google Shape;4639;g280d82a52a6_0_65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42" name="Shape 4642"/>
        <p:cNvGrpSpPr/>
        <p:nvPr/>
      </p:nvGrpSpPr>
      <p:grpSpPr>
        <a:xfrm>
          <a:off x="0" y="0"/>
          <a:ext cx="0" cy="0"/>
          <a:chOff x="0" y="0"/>
          <a:chExt cx="0" cy="0"/>
        </a:xfrm>
      </p:grpSpPr>
      <p:sp>
        <p:nvSpPr>
          <p:cNvPr id="4643" name="Google Shape;4643;g280d82a52a6_0_65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7"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82a52a6_0_656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4720" name="Google Shape;4720;g280d82a52a6_0_656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2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g280d82a52a6_0_664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4" name="Google Shape;4724;g280d82a52a6_0_664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5" name="Google Shape;4725;g280d82a52a6_0_6643"/>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93" name="Shape 893"/>
        <p:cNvGrpSpPr/>
        <p:nvPr/>
      </p:nvGrpSpPr>
      <p:grpSpPr>
        <a:xfrm>
          <a:off x="0" y="0"/>
          <a:ext cx="0" cy="0"/>
          <a:chOff x="0" y="0"/>
          <a:chExt cx="0" cy="0"/>
        </a:xfrm>
      </p:grpSpPr>
      <p:sp>
        <p:nvSpPr>
          <p:cNvPr id="894" name="Google Shape;894;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6" name="Shape 4726"/>
        <p:cNvGrpSpPr/>
        <p:nvPr/>
      </p:nvGrpSpPr>
      <p:grpSpPr>
        <a:xfrm>
          <a:off x="0" y="0"/>
          <a:ext cx="0" cy="0"/>
          <a:chOff x="0" y="0"/>
          <a:chExt cx="0" cy="0"/>
        </a:xfrm>
      </p:grpSpPr>
      <p:sp>
        <p:nvSpPr>
          <p:cNvPr id="4727" name="Google Shape;4727;g280d82a52a6_0_664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8" name="Google Shape;4728;g280d82a52a6_0_664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8"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41" name="Google Shape;4741;g280d82a52a6_0_666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42" name="Google Shape;4742;g280d82a52a6_0_666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90" name="Shape 5390"/>
        <p:cNvGrpSpPr/>
        <p:nvPr/>
      </p:nvGrpSpPr>
      <p:grpSpPr>
        <a:xfrm>
          <a:off x="0" y="0"/>
          <a:ext cx="0" cy="0"/>
          <a:chOff x="0" y="0"/>
          <a:chExt cx="0" cy="0"/>
        </a:xfrm>
      </p:grpSpPr>
      <p:sp>
        <p:nvSpPr>
          <p:cNvPr id="5391" name="Google Shape;5391;g280d82a52a6_0_73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00" name="Google Shape;5400;g280d82a52a6_0_731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01" name="Google Shape;5401;g280d82a52a6_0_731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02" name="Google Shape;5402;g280d82a52a6_0_731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82a52a6_0_731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404" name="Google Shape;5404;g280d82a52a6_0_731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5"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72" name="Google Shape;5472;g280d82a52a6_0_73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3" name="Google Shape;5473;g280d82a52a6_0_73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74" name="Google Shape;5474;g280d82a52a6_0_73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g280d82a52a6_0_732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7" name="Google Shape;5477;g280d82a52a6_0_732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9"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5" name="Google Shape;5485;g280d82a52a6_0_740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6" name="Google Shape;5486;g280d82a52a6_0_740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7" name="Google Shape;5487;g280d82a52a6_0_74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g280d82a52a6_0_740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90" name="Google Shape;5490;g280d82a52a6_0_740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92" name="Shape 5492"/>
        <p:cNvGrpSpPr/>
        <p:nvPr/>
      </p:nvGrpSpPr>
      <p:grpSpPr>
        <a:xfrm>
          <a:off x="0" y="0"/>
          <a:ext cx="0" cy="0"/>
          <a:chOff x="0" y="0"/>
          <a:chExt cx="0" cy="0"/>
        </a:xfrm>
      </p:grpSpPr>
      <p:sp>
        <p:nvSpPr>
          <p:cNvPr id="5493" name="Google Shape;5493;g280d82a52a6_0_74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94" name="Google Shape;5494;g280d82a52a6_0_741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5" name="Google Shape;5495;g280d82a52a6_0_741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6" name="Google Shape;5496;g280d82a52a6_0_74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6"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g280d82a52a6_0_742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9" name="Google Shape;5509;g280d82a52a6_0_74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11" name="Shape 5511"/>
        <p:cNvGrpSpPr/>
        <p:nvPr/>
      </p:nvGrpSpPr>
      <p:grpSpPr>
        <a:xfrm>
          <a:off x="0" y="0"/>
          <a:ext cx="0" cy="0"/>
          <a:chOff x="0" y="0"/>
          <a:chExt cx="0" cy="0"/>
        </a:xfrm>
      </p:grpSpPr>
      <p:sp>
        <p:nvSpPr>
          <p:cNvPr id="5512" name="Google Shape;5512;g280d82a52a6_0_743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13" name="Google Shape;5513;g280d82a52a6_0_74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14" name="Google Shape;5514;g280d82a52a6_0_743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24" name="Shape 5524"/>
        <p:cNvGrpSpPr/>
        <p:nvPr/>
      </p:nvGrpSpPr>
      <p:grpSpPr>
        <a:xfrm>
          <a:off x="0" y="0"/>
          <a:ext cx="0" cy="0"/>
          <a:chOff x="0" y="0"/>
          <a:chExt cx="0" cy="0"/>
        </a:xfrm>
      </p:grpSpPr>
      <p:sp>
        <p:nvSpPr>
          <p:cNvPr id="5525" name="Google Shape;5525;g280d82a52a6_0_744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6" name="Google Shape;5526;g280d82a52a6_0_74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7"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g280d82a52a6_0_74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5592" name="Google Shape;5592;g280d82a52a6_0_744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8"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971" name="Google Shape;971;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94"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82a52a6_0_7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5606" name="Google Shape;5606;g280d82a52a6_0_7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7"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09" name="Google Shape;5609;g280d82a52a6_0_7817"/>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10" name="Google Shape;5610;g280d82a52a6_0_7817"/>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15" name="Shape 5615"/>
        <p:cNvGrpSpPr/>
        <p:nvPr/>
      </p:nvGrpSpPr>
      <p:grpSpPr>
        <a:xfrm>
          <a:off x="0" y="0"/>
          <a:ext cx="0" cy="0"/>
          <a:chOff x="0" y="0"/>
          <a:chExt cx="0" cy="0"/>
        </a:xfrm>
      </p:grpSpPr>
      <p:sp>
        <p:nvSpPr>
          <p:cNvPr id="5616" name="Google Shape;5616;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7"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9" name="Google Shape;5619;g280d82a52a6_0_7615"/>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20" name="Google Shape;5620;g280d82a52a6_0_7615"/>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21" name="Shape 5621"/>
        <p:cNvGrpSpPr/>
        <p:nvPr/>
      </p:nvGrpSpPr>
      <p:grpSpPr>
        <a:xfrm>
          <a:off x="0" y="0"/>
          <a:ext cx="0" cy="0"/>
          <a:chOff x="0" y="0"/>
          <a:chExt cx="0" cy="0"/>
        </a:xfrm>
      </p:grpSpPr>
      <p:sp>
        <p:nvSpPr>
          <p:cNvPr id="5622" name="Google Shape;5622;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23" name="Google Shape;5623;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32"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35" name="Google Shape;5635;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44" name="Shape 5644"/>
        <p:cNvGrpSpPr/>
        <p:nvPr/>
      </p:nvGrpSpPr>
      <p:grpSpPr>
        <a:xfrm>
          <a:off x="0" y="0"/>
          <a:ext cx="0" cy="0"/>
          <a:chOff x="0" y="0"/>
          <a:chExt cx="0" cy="0"/>
        </a:xfrm>
      </p:grpSpPr>
      <p:sp>
        <p:nvSpPr>
          <p:cNvPr id="5645" name="Google Shape;5645;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46" name="Google Shape;5646;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56" name="Shape 5656"/>
        <p:cNvGrpSpPr/>
        <p:nvPr/>
      </p:nvGrpSpPr>
      <p:grpSpPr>
        <a:xfrm>
          <a:off x="0" y="0"/>
          <a:ext cx="0" cy="0"/>
          <a:chOff x="0" y="0"/>
          <a:chExt cx="0" cy="0"/>
        </a:xfrm>
      </p:grpSpPr>
      <p:sp>
        <p:nvSpPr>
          <p:cNvPr id="5657" name="Google Shape;5657;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658" name="Google Shape;5658;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668"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5756" name="Google Shape;5756;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5757" name="Google Shape;5757;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67" name="Google Shape;5767;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768" name="Shape 5768"/>
        <p:cNvGrpSpPr/>
        <p:nvPr/>
      </p:nvGrpSpPr>
      <p:grpSpPr>
        <a:xfrm>
          <a:off x="0" y="0"/>
          <a:ext cx="0" cy="0"/>
          <a:chOff x="0" y="0"/>
          <a:chExt cx="0" cy="0"/>
        </a:xfrm>
      </p:grpSpPr>
      <p:sp>
        <p:nvSpPr>
          <p:cNvPr id="5769" name="Google Shape;5769;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0" name="Google Shape;5770;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772"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76" name="Google Shape;5776;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777" name="Google Shape;5777;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779" name="Shape 5779"/>
        <p:cNvGrpSpPr/>
        <p:nvPr/>
      </p:nvGrpSpPr>
      <p:grpSpPr>
        <a:xfrm>
          <a:off x="0" y="0"/>
          <a:ext cx="0" cy="0"/>
          <a:chOff x="0" y="0"/>
          <a:chExt cx="0" cy="0"/>
        </a:xfrm>
      </p:grpSpPr>
      <p:sp>
        <p:nvSpPr>
          <p:cNvPr id="5780" name="Google Shape;5780;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789" name="Google Shape;5789;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790" name="Google Shape;5790;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791" name="Google Shape;5791;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793" name="Google Shape;5793;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794"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56" name="Google Shape;5856;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57" name="Google Shape;5857;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58" name="Google Shape;5858;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59" name="Google Shape;5859;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68" name="Google Shape;5868;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69" name="Google Shape;5869;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870" name="Shape 5870"/>
        <p:cNvGrpSpPr/>
        <p:nvPr/>
      </p:nvGrpSpPr>
      <p:grpSpPr>
        <a:xfrm>
          <a:off x="0" y="0"/>
          <a:ext cx="0" cy="0"/>
          <a:chOff x="0" y="0"/>
          <a:chExt cx="0" cy="0"/>
        </a:xfrm>
      </p:grpSpPr>
      <p:sp>
        <p:nvSpPr>
          <p:cNvPr id="5871" name="Google Shape;5871;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872" name="Google Shape;5872;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73" name="Google Shape;5873;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874" name="Google Shape;5874;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83" name="Google Shape;5883;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884" name="Google Shape;5884;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885" name="Shape 5885"/>
        <p:cNvGrpSpPr/>
        <p:nvPr/>
      </p:nvGrpSpPr>
      <p:grpSpPr>
        <a:xfrm>
          <a:off x="0" y="0"/>
          <a:ext cx="0" cy="0"/>
          <a:chOff x="0" y="0"/>
          <a:chExt cx="0" cy="0"/>
        </a:xfrm>
      </p:grpSpPr>
      <p:sp>
        <p:nvSpPr>
          <p:cNvPr id="5886" name="Google Shape;5886;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7" name="Google Shape;5887;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888" name="Google Shape;5888;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0" name="Google Shape;5890;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899" name="Shape 5899"/>
        <p:cNvGrpSpPr/>
        <p:nvPr/>
      </p:nvGrpSpPr>
      <p:grpSpPr>
        <a:xfrm>
          <a:off x="0" y="0"/>
          <a:ext cx="0" cy="0"/>
          <a:chOff x="0" y="0"/>
          <a:chExt cx="0" cy="0"/>
        </a:xfrm>
      </p:grpSpPr>
      <p:sp>
        <p:nvSpPr>
          <p:cNvPr id="5900" name="Google Shape;5900;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901" name="Google Shape;5901;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915" name="Google Shape;5915;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916" name="Google Shape;5916;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6487"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2" name="Google Shape;6492;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95" name="Google Shape;6495;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076"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78" name="Google Shape;7078;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79" name="Google Shape;7079;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080" name="Google Shape;7080;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2" name="Google Shape;7082;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092"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59" name="Google Shape;7159;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60" name="Google Shape;7160;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61" name="Google Shape;7161;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3" name="Google Shape;7163;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173"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179" name="Google Shape;7179;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80" name="Google Shape;7180;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81" name="Google Shape;7181;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3" name="Google Shape;7183;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7184" name="Google Shape;7184;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193" name="Shape 7193"/>
        <p:cNvGrpSpPr/>
        <p:nvPr/>
      </p:nvGrpSpPr>
      <p:grpSpPr>
        <a:xfrm>
          <a:off x="0" y="0"/>
          <a:ext cx="0" cy="0"/>
          <a:chOff x="0" y="0"/>
          <a:chExt cx="0" cy="0"/>
        </a:xfrm>
      </p:grpSpPr>
      <p:sp>
        <p:nvSpPr>
          <p:cNvPr id="7194" name="Google Shape;7194;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95" name="Google Shape;7195;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6" name="Google Shape;7196;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197" name="Google Shape;7197;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207" name="Shape 7207"/>
        <p:cNvGrpSpPr/>
        <p:nvPr/>
      </p:nvGrpSpPr>
      <p:grpSpPr>
        <a:xfrm>
          <a:off x="0" y="0"/>
          <a:ext cx="0" cy="0"/>
          <a:chOff x="0" y="0"/>
          <a:chExt cx="0" cy="0"/>
        </a:xfrm>
      </p:grpSpPr>
      <p:sp>
        <p:nvSpPr>
          <p:cNvPr id="7208" name="Google Shape;7208;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09" name="Google Shape;7209;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219"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21" name="Google Shape;7221;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22" name="Google Shape;7222;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224" name="Shape 7224"/>
        <p:cNvGrpSpPr/>
        <p:nvPr/>
      </p:nvGrpSpPr>
      <p:grpSpPr>
        <a:xfrm>
          <a:off x="0" y="0"/>
          <a:ext cx="0" cy="0"/>
          <a:chOff x="0" y="0"/>
          <a:chExt cx="0" cy="0"/>
        </a:xfrm>
      </p:grpSpPr>
      <p:sp>
        <p:nvSpPr>
          <p:cNvPr id="7225" name="Google Shape;7225;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226" name="Google Shape;7226;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27" name="Google Shape;7227;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237" name="Shape 7237"/>
        <p:cNvGrpSpPr/>
        <p:nvPr/>
      </p:nvGrpSpPr>
      <p:grpSpPr>
        <a:xfrm>
          <a:off x="0" y="0"/>
          <a:ext cx="0" cy="0"/>
          <a:chOff x="0" y="0"/>
          <a:chExt cx="0" cy="0"/>
        </a:xfrm>
      </p:grpSpPr>
      <p:sp>
        <p:nvSpPr>
          <p:cNvPr id="7238" name="Google Shape;7238;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7239" name="Google Shape;7239;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240"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2" name="Google Shape;7242;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7243" name="Google Shape;7243;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7244" name="Google Shape;7244;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245" name="Google Shape;7245;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255" name="Shape 7255"/>
        <p:cNvGrpSpPr/>
        <p:nvPr/>
      </p:nvGrpSpPr>
      <p:grpSpPr>
        <a:xfrm>
          <a:off x="0" y="0"/>
          <a:ext cx="0" cy="0"/>
          <a:chOff x="0" y="0"/>
          <a:chExt cx="0" cy="0"/>
        </a:xfrm>
      </p:grpSpPr>
      <p:sp>
        <p:nvSpPr>
          <p:cNvPr id="7256" name="Google Shape;7256;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267"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7331" name="Google Shape;7331;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342"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5" name="Google Shape;7405;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7415" name="Google Shape;7415;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416"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79" name="Google Shape;7479;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7489" name="Google Shape;7489;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7490"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2" name="Google Shape;7492;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7502" name="Google Shape;7502;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7503" name="Shape 7503"/>
        <p:cNvGrpSpPr/>
        <p:nvPr/>
      </p:nvGrpSpPr>
      <p:grpSpPr>
        <a:xfrm>
          <a:off x="0" y="0"/>
          <a:ext cx="0" cy="0"/>
          <a:chOff x="0" y="0"/>
          <a:chExt cx="0" cy="0"/>
        </a:xfrm>
      </p:grpSpPr>
      <p:sp>
        <p:nvSpPr>
          <p:cNvPr id="7504" name="Google Shape;7504;g280d82a52a6_0_7672"/>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7505" name="Google Shape;7505;g280d82a52a6_0_7672"/>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b="0" i="0" sz="1500">
                <a:solidFill>
                  <a:schemeClr val="dk2"/>
                </a:solidFill>
                <a:latin typeface="Inter"/>
                <a:ea typeface="Inter"/>
                <a:cs typeface="Inter"/>
                <a:sym typeface="Inter"/>
              </a:defRPr>
            </a:lvl1pPr>
            <a:lvl2pPr indent="-317500" lvl="1" marL="914400" algn="l">
              <a:lnSpc>
                <a:spcPct val="90000"/>
              </a:lnSpc>
              <a:spcBef>
                <a:spcPts val="400"/>
              </a:spcBef>
              <a:spcAft>
                <a:spcPts val="0"/>
              </a:spcAft>
              <a:buClr>
                <a:schemeClr val="dk2"/>
              </a:buClr>
              <a:buSzPts val="1400"/>
              <a:buChar char="•"/>
              <a:defRPr b="0" i="0" sz="1400">
                <a:solidFill>
                  <a:schemeClr val="dk2"/>
                </a:solidFill>
                <a:latin typeface="Inter"/>
                <a:ea typeface="Inter"/>
                <a:cs typeface="Inter"/>
                <a:sym typeface="Inter"/>
              </a:defRPr>
            </a:lvl2pPr>
            <a:lvl3pPr indent="-304800" lvl="2" marL="1371600" algn="l">
              <a:lnSpc>
                <a:spcPct val="90000"/>
              </a:lnSpc>
              <a:spcBef>
                <a:spcPts val="400"/>
              </a:spcBef>
              <a:spcAft>
                <a:spcPts val="0"/>
              </a:spcAft>
              <a:buClr>
                <a:schemeClr val="dk2"/>
              </a:buClr>
              <a:buSzPts val="1200"/>
              <a:buChar char="•"/>
              <a:defRPr b="0" i="0" sz="1200">
                <a:solidFill>
                  <a:schemeClr val="dk2"/>
                </a:solidFill>
                <a:latin typeface="Inter"/>
                <a:ea typeface="Inter"/>
                <a:cs typeface="Inter"/>
                <a:sym typeface="Inter"/>
              </a:defRPr>
            </a:lvl3pPr>
            <a:lvl4pPr indent="-298450" lvl="3" marL="18288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4pPr>
            <a:lvl5pPr indent="-298450" lvl="4" marL="2286000" algn="l">
              <a:lnSpc>
                <a:spcPct val="90000"/>
              </a:lnSpc>
              <a:spcBef>
                <a:spcPts val="400"/>
              </a:spcBef>
              <a:spcAft>
                <a:spcPts val="0"/>
              </a:spcAft>
              <a:buClr>
                <a:schemeClr val="dk2"/>
              </a:buClr>
              <a:buSzPts val="1100"/>
              <a:buChar char="•"/>
              <a:defRPr b="0" i="0" sz="1100">
                <a:solidFill>
                  <a:schemeClr val="dk2"/>
                </a:solidFill>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10" name="Shape 7510"/>
        <p:cNvGrpSpPr/>
        <p:nvPr/>
      </p:nvGrpSpPr>
      <p:grpSpPr>
        <a:xfrm>
          <a:off x="0" y="0"/>
          <a:ext cx="0" cy="0"/>
          <a:chOff x="0" y="0"/>
          <a:chExt cx="0" cy="0"/>
        </a:xfrm>
      </p:grpSpPr>
      <p:sp>
        <p:nvSpPr>
          <p:cNvPr id="7511" name="Google Shape;751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12" name="Google Shape;751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522" name="Shape 7522"/>
        <p:cNvGrpSpPr/>
        <p:nvPr/>
      </p:nvGrpSpPr>
      <p:grpSpPr>
        <a:xfrm>
          <a:off x="0" y="0"/>
          <a:ext cx="0" cy="0"/>
          <a:chOff x="0" y="0"/>
          <a:chExt cx="0" cy="0"/>
        </a:xfrm>
      </p:grpSpPr>
      <p:sp>
        <p:nvSpPr>
          <p:cNvPr id="7523" name="Google Shape;7523;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524" name="Shape 7524"/>
        <p:cNvGrpSpPr/>
        <p:nvPr/>
      </p:nvGrpSpPr>
      <p:grpSpPr>
        <a:xfrm>
          <a:off x="0" y="0"/>
          <a:ext cx="0" cy="0"/>
          <a:chOff x="0" y="0"/>
          <a:chExt cx="0" cy="0"/>
        </a:xfrm>
      </p:grpSpPr>
      <p:sp>
        <p:nvSpPr>
          <p:cNvPr id="7525" name="Google Shape;7525;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526" name="Google Shape;7526;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527" name="Google Shape;7527;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530" name="Google Shape;7530;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531" name="Shape 7531"/>
        <p:cNvGrpSpPr/>
        <p:nvPr/>
      </p:nvGrpSpPr>
      <p:grpSpPr>
        <a:xfrm>
          <a:off x="0" y="0"/>
          <a:ext cx="0" cy="0"/>
          <a:chOff x="0" y="0"/>
          <a:chExt cx="0" cy="0"/>
        </a:xfrm>
      </p:grpSpPr>
      <p:sp>
        <p:nvSpPr>
          <p:cNvPr id="7532" name="Google Shape;7532;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33" name="Google Shape;7533;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542"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5" name="Google Shape;7545;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546" name="Google Shape;7546;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547" name="Shape 7547"/>
        <p:cNvGrpSpPr/>
        <p:nvPr/>
      </p:nvGrpSpPr>
      <p:grpSpPr>
        <a:xfrm>
          <a:off x="0" y="0"/>
          <a:ext cx="0" cy="0"/>
          <a:chOff x="0" y="0"/>
          <a:chExt cx="0" cy="0"/>
        </a:xfrm>
      </p:grpSpPr>
      <p:sp>
        <p:nvSpPr>
          <p:cNvPr id="7548" name="Google Shape;7548;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49" name="Google Shape;7549;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559" name="Shape 7559"/>
        <p:cNvGrpSpPr/>
        <p:nvPr/>
      </p:nvGrpSpPr>
      <p:grpSpPr>
        <a:xfrm>
          <a:off x="0" y="0"/>
          <a:ext cx="0" cy="0"/>
          <a:chOff x="0" y="0"/>
          <a:chExt cx="0" cy="0"/>
        </a:xfrm>
      </p:grpSpPr>
      <p:sp>
        <p:nvSpPr>
          <p:cNvPr id="7560" name="Google Shape;7560;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561" name="Google Shape;7561;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57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659" name="Google Shape;7659;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660" name="Google Shape;7660;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670" name="Google Shape;7670;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4.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11" Type="http://schemas.openxmlformats.org/officeDocument/2006/relationships/slideLayout" Target="../slideLayouts/slideLayout51.xml"/><Relationship Id="rId22" Type="http://schemas.openxmlformats.org/officeDocument/2006/relationships/theme" Target="../theme/theme7.xml"/><Relationship Id="rId10" Type="http://schemas.openxmlformats.org/officeDocument/2006/relationships/slideLayout" Target="../slideLayouts/slideLayout50.xml"/><Relationship Id="rId21" Type="http://schemas.openxmlformats.org/officeDocument/2006/relationships/slideLayout" Target="../slideLayouts/slideLayout61.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5" Type="http://schemas.openxmlformats.org/officeDocument/2006/relationships/slideLayout" Target="../slideLayouts/slideLayout45.xml"/><Relationship Id="rId19" Type="http://schemas.openxmlformats.org/officeDocument/2006/relationships/slideLayout" Target="../slideLayouts/slideLayout59.xml"/><Relationship Id="rId6" Type="http://schemas.openxmlformats.org/officeDocument/2006/relationships/slideLayout" Target="../slideLayouts/slideLayout46.xml"/><Relationship Id="rId18" Type="http://schemas.openxmlformats.org/officeDocument/2006/relationships/slideLayout" Target="../slideLayouts/slideLayout58.xml"/><Relationship Id="rId7" Type="http://schemas.openxmlformats.org/officeDocument/2006/relationships/slideLayout" Target="../slideLayouts/slideLayout47.xml"/><Relationship Id="rId8"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1.xml"/><Relationship Id="rId22" Type="http://schemas.openxmlformats.org/officeDocument/2006/relationships/slideLayout" Target="../slideLayouts/slideLayout83.xml"/><Relationship Id="rId21" Type="http://schemas.openxmlformats.org/officeDocument/2006/relationships/slideLayout" Target="../slideLayouts/slideLayout82.xml"/><Relationship Id="rId24" Type="http://schemas.openxmlformats.org/officeDocument/2006/relationships/slideLayout" Target="../slideLayouts/slideLayout85.xml"/><Relationship Id="rId23" Type="http://schemas.openxmlformats.org/officeDocument/2006/relationships/slideLayout" Target="../slideLayouts/slideLayout84.xml"/><Relationship Id="rId1" Type="http://schemas.openxmlformats.org/officeDocument/2006/relationships/slideLayout" Target="../slideLayouts/slideLayout62.xml"/><Relationship Id="rId2" Type="http://schemas.openxmlformats.org/officeDocument/2006/relationships/slideLayout" Target="../slideLayouts/slideLayout63.xml"/><Relationship Id="rId3" Type="http://schemas.openxmlformats.org/officeDocument/2006/relationships/slideLayout" Target="../slideLayouts/slideLayout6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26" Type="http://schemas.openxmlformats.org/officeDocument/2006/relationships/slideLayout" Target="../slideLayouts/slideLayout87.xml"/><Relationship Id="rId25" Type="http://schemas.openxmlformats.org/officeDocument/2006/relationships/slideLayout" Target="../slideLayouts/slideLayout86.xml"/><Relationship Id="rId28" Type="http://schemas.openxmlformats.org/officeDocument/2006/relationships/slideLayout" Target="../slideLayouts/slideLayout89.xml"/><Relationship Id="rId27" Type="http://schemas.openxmlformats.org/officeDocument/2006/relationships/slideLayout" Target="../slideLayouts/slideLayout88.xml"/><Relationship Id="rId5" Type="http://schemas.openxmlformats.org/officeDocument/2006/relationships/slideLayout" Target="../slideLayouts/slideLayout66.xml"/><Relationship Id="rId6" Type="http://schemas.openxmlformats.org/officeDocument/2006/relationships/slideLayout" Target="../slideLayouts/slideLayout67.xml"/><Relationship Id="rId29" Type="http://schemas.openxmlformats.org/officeDocument/2006/relationships/slideLayout" Target="../slideLayouts/slideLayout90.xml"/><Relationship Id="rId7" Type="http://schemas.openxmlformats.org/officeDocument/2006/relationships/slideLayout" Target="../slideLayouts/slideLayout68.xml"/><Relationship Id="rId8" Type="http://schemas.openxmlformats.org/officeDocument/2006/relationships/slideLayout" Target="../slideLayouts/slideLayout69.xml"/><Relationship Id="rId31" Type="http://schemas.openxmlformats.org/officeDocument/2006/relationships/theme" Target="../theme/theme2.xml"/><Relationship Id="rId30" Type="http://schemas.openxmlformats.org/officeDocument/2006/relationships/slideLayout" Target="../slideLayouts/slideLayout91.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9" Type="http://schemas.openxmlformats.org/officeDocument/2006/relationships/slideLayout" Target="../slideLayouts/slideLayout80.xml"/><Relationship Id="rId18"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11.xml"/><Relationship Id="rId22" Type="http://schemas.openxmlformats.org/officeDocument/2006/relationships/slideLayout" Target="../slideLayouts/slideLayout113.xml"/><Relationship Id="rId21" Type="http://schemas.openxmlformats.org/officeDocument/2006/relationships/slideLayout" Target="../slideLayouts/slideLayout112.xml"/><Relationship Id="rId24" Type="http://schemas.openxmlformats.org/officeDocument/2006/relationships/slideLayout" Target="../slideLayouts/slideLayout115.xml"/><Relationship Id="rId23" Type="http://schemas.openxmlformats.org/officeDocument/2006/relationships/slideLayout" Target="../slideLayouts/slideLayout114.xml"/><Relationship Id="rId1" Type="http://schemas.openxmlformats.org/officeDocument/2006/relationships/slideLayout" Target="../slideLayouts/slideLayout92.xml"/><Relationship Id="rId2" Type="http://schemas.openxmlformats.org/officeDocument/2006/relationships/slideLayout" Target="../slideLayouts/slideLayout93.xml"/><Relationship Id="rId3" Type="http://schemas.openxmlformats.org/officeDocument/2006/relationships/slideLayout" Target="../slideLayouts/slideLayout94.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26" Type="http://schemas.openxmlformats.org/officeDocument/2006/relationships/slideLayout" Target="../slideLayouts/slideLayout117.xml"/><Relationship Id="rId25" Type="http://schemas.openxmlformats.org/officeDocument/2006/relationships/slideLayout" Target="../slideLayouts/slideLayout116.xml"/><Relationship Id="rId28" Type="http://schemas.openxmlformats.org/officeDocument/2006/relationships/slideLayout" Target="../slideLayouts/slideLayout119.xml"/><Relationship Id="rId27" Type="http://schemas.openxmlformats.org/officeDocument/2006/relationships/slideLayout" Target="../slideLayouts/slideLayout118.xml"/><Relationship Id="rId5" Type="http://schemas.openxmlformats.org/officeDocument/2006/relationships/slideLayout" Target="../slideLayouts/slideLayout96.xml"/><Relationship Id="rId6" Type="http://schemas.openxmlformats.org/officeDocument/2006/relationships/slideLayout" Target="../slideLayouts/slideLayout97.xml"/><Relationship Id="rId29" Type="http://schemas.openxmlformats.org/officeDocument/2006/relationships/slideLayout" Target="../slideLayouts/slideLayout120.xml"/><Relationship Id="rId7" Type="http://schemas.openxmlformats.org/officeDocument/2006/relationships/slideLayout" Target="../slideLayouts/slideLayout98.xml"/><Relationship Id="rId8" Type="http://schemas.openxmlformats.org/officeDocument/2006/relationships/slideLayout" Target="../slideLayouts/slideLayout99.xml"/><Relationship Id="rId31" Type="http://schemas.openxmlformats.org/officeDocument/2006/relationships/slideLayout" Target="../slideLayouts/slideLayout122.xml"/><Relationship Id="rId30" Type="http://schemas.openxmlformats.org/officeDocument/2006/relationships/slideLayout" Target="../slideLayouts/slideLayout121.xml"/><Relationship Id="rId11" Type="http://schemas.openxmlformats.org/officeDocument/2006/relationships/slideLayout" Target="../slideLayouts/slideLayout102.xml"/><Relationship Id="rId10" Type="http://schemas.openxmlformats.org/officeDocument/2006/relationships/slideLayout" Target="../slideLayouts/slideLayout101.xml"/><Relationship Id="rId32" Type="http://schemas.openxmlformats.org/officeDocument/2006/relationships/theme" Target="../theme/theme5.xml"/><Relationship Id="rId13" Type="http://schemas.openxmlformats.org/officeDocument/2006/relationships/slideLayout" Target="../slideLayouts/slideLayout104.xml"/><Relationship Id="rId12" Type="http://schemas.openxmlformats.org/officeDocument/2006/relationships/slideLayout" Target="../slideLayouts/slideLayout103.xml"/><Relationship Id="rId15" Type="http://schemas.openxmlformats.org/officeDocument/2006/relationships/slideLayout" Target="../slideLayouts/slideLayout106.xml"/><Relationship Id="rId14" Type="http://schemas.openxmlformats.org/officeDocument/2006/relationships/slideLayout" Target="../slideLayouts/slideLayout105.xml"/><Relationship Id="rId17" Type="http://schemas.openxmlformats.org/officeDocument/2006/relationships/slideLayout" Target="../slideLayouts/slideLayout108.xml"/><Relationship Id="rId16" Type="http://schemas.openxmlformats.org/officeDocument/2006/relationships/slideLayout" Target="../slideLayouts/slideLayout107.xml"/><Relationship Id="rId19" Type="http://schemas.openxmlformats.org/officeDocument/2006/relationships/slideLayout" Target="../slideLayouts/slideLayout110.xml"/><Relationship Id="rId18"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slideLayout" Target="../slideLayouts/slideLayout124.xml"/><Relationship Id="rId3" Type="http://schemas.openxmlformats.org/officeDocument/2006/relationships/slideLayout" Target="../slideLayouts/slideLayout125.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5" Type="http://schemas.openxmlformats.org/officeDocument/2006/relationships/slideLayout" Target="../slideLayouts/slideLayout127.xml"/><Relationship Id="rId6" Type="http://schemas.openxmlformats.org/officeDocument/2006/relationships/slideLayout" Target="../slideLayouts/slideLayout128.xml"/><Relationship Id="rId7" Type="http://schemas.openxmlformats.org/officeDocument/2006/relationships/slideLayout" Target="../slideLayouts/slideLayout129.xml"/><Relationship Id="rId8" Type="http://schemas.openxmlformats.org/officeDocument/2006/relationships/slideLayout" Target="../slideLayouts/slideLayout130.xml"/><Relationship Id="rId11" Type="http://schemas.openxmlformats.org/officeDocument/2006/relationships/theme" Target="../theme/theme3.xml"/><Relationship Id="rId10"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d82a52a6_0_19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d82a52a6_0_190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d82a52a6_0_19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40" name="Shape 3740"/>
        <p:cNvGrpSpPr/>
        <p:nvPr/>
      </p:nvGrpSpPr>
      <p:grpSpPr>
        <a:xfrm>
          <a:off x="0" y="0"/>
          <a:ext cx="0" cy="0"/>
          <a:chOff x="0" y="0"/>
          <a:chExt cx="0" cy="0"/>
        </a:xfrm>
      </p:grpSpPr>
      <p:sp>
        <p:nvSpPr>
          <p:cNvPr id="3741" name="Google Shape;3741;g280d82a52a6_0_566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g280d82a52a6_0_566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g280d82a52a6_0_56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11" name="Shape 5611"/>
        <p:cNvGrpSpPr/>
        <p:nvPr/>
      </p:nvGrpSpPr>
      <p:grpSpPr>
        <a:xfrm>
          <a:off x="0" y="0"/>
          <a:ext cx="0" cy="0"/>
          <a:chOff x="0" y="0"/>
          <a:chExt cx="0" cy="0"/>
        </a:xfrm>
      </p:grpSpPr>
      <p:sp>
        <p:nvSpPr>
          <p:cNvPr id="5612" name="Google Shape;5612;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13" name="Google Shape;5613;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14" name="Google Shape;5614;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506" name="Shape 7506"/>
        <p:cNvGrpSpPr/>
        <p:nvPr/>
      </p:nvGrpSpPr>
      <p:grpSpPr>
        <a:xfrm>
          <a:off x="0" y="0"/>
          <a:ext cx="0" cy="0"/>
          <a:chOff x="0" y="0"/>
          <a:chExt cx="0" cy="0"/>
        </a:xfrm>
      </p:grpSpPr>
      <p:sp>
        <p:nvSpPr>
          <p:cNvPr id="7507" name="Google Shape;7507;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508" name="Google Shape;7508;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509" name="Google Shape;7509;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576" name="Shape 10576"/>
        <p:cNvGrpSpPr/>
        <p:nvPr/>
      </p:nvGrpSpPr>
      <p:grpSpPr>
        <a:xfrm>
          <a:off x="0" y="0"/>
          <a:ext cx="0" cy="0"/>
          <a:chOff x="0" y="0"/>
          <a:chExt cx="0" cy="0"/>
        </a:xfrm>
      </p:grpSpPr>
      <p:sp>
        <p:nvSpPr>
          <p:cNvPr id="10577" name="Google Shape;10577;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578" name="Google Shape;10578;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579" name="Google Shape;10579;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0" name="Google Shape;10580;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581" name="Google Shape;10581;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2.xml"/><Relationship Id="rId3" Type="http://schemas.openxmlformats.org/officeDocument/2006/relationships/image" Target="../media/image20.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3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5.xml"/><Relationship Id="rId3" Type="http://schemas.openxmlformats.org/officeDocument/2006/relationships/image" Target="../media/image23.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6.xml"/><Relationship Id="rId3" Type="http://schemas.openxmlformats.org/officeDocument/2006/relationships/image" Target="../media/image25.png"/><Relationship Id="rId4" Type="http://schemas.openxmlformats.org/officeDocument/2006/relationships/image" Target="../media/image28.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17.xml"/><Relationship Id="rId3" Type="http://schemas.openxmlformats.org/officeDocument/2006/relationships/image" Target="../media/image30.jpg"/><Relationship Id="rId4" Type="http://schemas.openxmlformats.org/officeDocument/2006/relationships/image" Target="../media/image33.png"/><Relationship Id="rId5" Type="http://schemas.openxmlformats.org/officeDocument/2006/relationships/image" Target="../media/image19.png"/><Relationship Id="rId6" Type="http://schemas.openxmlformats.org/officeDocument/2006/relationships/image" Target="../media/image2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8.xml"/><Relationship Id="rId3" Type="http://schemas.openxmlformats.org/officeDocument/2006/relationships/image" Target="../media/image35.png"/><Relationship Id="rId4" Type="http://schemas.openxmlformats.org/officeDocument/2006/relationships/image" Target="../media/image26.jpg"/><Relationship Id="rId5" Type="http://schemas.openxmlformats.org/officeDocument/2006/relationships/image" Target="../media/image3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8.png"/><Relationship Id="rId4" Type="http://schemas.openxmlformats.org/officeDocument/2006/relationships/image" Target="../media/image27.png"/><Relationship Id="rId5" Type="http://schemas.openxmlformats.org/officeDocument/2006/relationships/image" Target="../media/image2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 Id="rId3" Type="http://schemas.openxmlformats.org/officeDocument/2006/relationships/image" Target="../media/image20.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9.xml"/><Relationship Id="rId3"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8" name="Shape 10648"/>
        <p:cNvGrpSpPr/>
        <p:nvPr/>
      </p:nvGrpSpPr>
      <p:grpSpPr>
        <a:xfrm>
          <a:off x="0" y="0"/>
          <a:ext cx="0" cy="0"/>
          <a:chOff x="0" y="0"/>
          <a:chExt cx="0" cy="0"/>
        </a:xfrm>
      </p:grpSpPr>
      <p:sp>
        <p:nvSpPr>
          <p:cNvPr id="10649" name="Google Shape;10649;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9"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HSA</a:t>
            </a:r>
            <a:endParaRPr b="0" i="0" sz="4100" u="none" cap="none" strike="noStrik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9019"/>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cap="flat" cmpd="sng" w="9525">
            <a:solidFill>
              <a:srgbClr val="C8102E"/>
            </a:solidFill>
            <a:prstDash val="solid"/>
            <a:round/>
            <a:headEnd len="sm" w="sm" type="none"/>
            <a:tailEnd len="sm" w="sm" type="none"/>
          </a:ln>
        </p:spPr>
      </p:cxnSp>
      <p:cxnSp>
        <p:nvCxnSpPr>
          <p:cNvPr id="10787" name="Google Shape;10787;g280d82a52a6_0_7568"/>
          <p:cNvCxnSpPr/>
          <p:nvPr/>
        </p:nvCxnSpPr>
        <p:spPr>
          <a:xfrm>
            <a:off x="5949614" y="368969"/>
            <a:ext cx="19500" cy="4274700"/>
          </a:xfrm>
          <a:prstGeom prst="straightConnector1">
            <a:avLst/>
          </a:prstGeom>
          <a:noFill/>
          <a:ln cap="flat" cmpd="sng" w="9525">
            <a:solidFill>
              <a:srgbClr val="C8102E"/>
            </a:solidFill>
            <a:prstDash val="solid"/>
            <a:round/>
            <a:headEnd len="sm" w="sm" type="none"/>
            <a:tailEnd len="sm" w="sm" type="none"/>
          </a:ln>
        </p:spPr>
      </p:cxnSp>
      <p:sp>
        <p:nvSpPr>
          <p:cNvPr id="10788" name="Google Shape;10788;g280d82a52a6_0_7568"/>
          <p:cNvSpPr txBox="1"/>
          <p:nvPr/>
        </p:nvSpPr>
        <p:spPr>
          <a:xfrm>
            <a:off x="565484" y="15370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Health plan eligibility</a:t>
            </a:r>
            <a:endParaRPr b="1" i="0" sz="1400" u="none" cap="none" strike="noStrik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invest funds?</a:t>
            </a:r>
            <a:endParaRPr b="1" i="0" sz="1400" u="none" cap="none" strike="noStrik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employee</a:t>
            </a:r>
            <a:endParaRPr b="0" i="0" sz="1400" u="none" cap="none" strike="noStrik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offered a group health plan by employer</a:t>
            </a:r>
            <a:endParaRPr b="0" i="0" sz="1400" u="none" cap="none" strike="noStrik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6" name="Shape 10806"/>
        <p:cNvGrpSpPr/>
        <p:nvPr/>
      </p:nvGrpSpPr>
      <p:grpSpPr>
        <a:xfrm>
          <a:off x="0" y="0"/>
          <a:ext cx="0" cy="0"/>
          <a:chOff x="0" y="0"/>
          <a:chExt cx="0" cy="0"/>
        </a:xfrm>
      </p:grpSpPr>
      <p:sp>
        <p:nvSpPr>
          <p:cNvPr id="10807" name="Google Shape;10807;g280d82a52a6_0_782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809" name="Google Shape;10809;g280d82a52a6_0_7821"/>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Interest earned on all funds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Cash account – low threshold</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Money Market savings</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4D4D4F"/>
              </a:buClr>
              <a:buSzPts val="1600"/>
              <a:buFont typeface="Inter"/>
              <a:buChar char="•"/>
            </a:pPr>
            <a:r>
              <a:rPr b="0" i="0" lang="en" sz="1500" u="none" cap="none" strike="noStrike">
                <a:solidFill>
                  <a:srgbClr val="4D4D4F"/>
                </a:solidFill>
                <a:latin typeface="Inter"/>
                <a:ea typeface="Inter"/>
                <a:cs typeface="Inter"/>
                <a:sym typeface="Inter"/>
              </a:rPr>
              <a:t>Mutual funds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30 different investment options</a:t>
            </a:r>
            <a:endParaRPr b="0" i="0" sz="1500" u="none" cap="none" strike="noStrike">
              <a:solidFill>
                <a:srgbClr val="4D4D4F"/>
              </a:solidFill>
              <a:latin typeface="Inter"/>
              <a:ea typeface="Inter"/>
              <a:cs typeface="Inter"/>
              <a:sym typeface="Inter"/>
            </a:endParaRPr>
          </a:p>
          <a:p>
            <a:pPr indent="-317500" lvl="1" marL="914400" marR="0" rtl="0" algn="l">
              <a:lnSpc>
                <a:spcPct val="130000"/>
              </a:lnSpc>
              <a:spcBef>
                <a:spcPts val="1000"/>
              </a:spcBef>
              <a:spcAft>
                <a:spcPts val="0"/>
              </a:spcAft>
              <a:buClr>
                <a:srgbClr val="4D4D4F"/>
              </a:buClr>
              <a:buSzPts val="1400"/>
              <a:buFont typeface="Inter"/>
              <a:buChar char="•"/>
            </a:pPr>
            <a:r>
              <a:rPr b="0" i="0" lang="en" sz="1500" u="none" cap="none" strike="noStrike">
                <a:solidFill>
                  <a:srgbClr val="4D4D4F"/>
                </a:solidFill>
                <a:latin typeface="Inter"/>
                <a:ea typeface="Inter"/>
                <a:cs typeface="Inter"/>
                <a:sym typeface="Inter"/>
              </a:rPr>
              <a:t>Single-sign-on to view and manage investments</a:t>
            </a:r>
            <a:endParaRPr b="0" i="0" sz="1500" u="none" cap="none" strike="noStrike">
              <a:solidFill>
                <a:srgbClr val="4D4D4F"/>
              </a:solidFill>
              <a:latin typeface="Inter"/>
              <a:ea typeface="Inter"/>
              <a:cs typeface="Inter"/>
              <a:sym typeface="Inter"/>
            </a:endParaRPr>
          </a:p>
        </p:txBody>
      </p:sp>
      <p:grpSp>
        <p:nvGrpSpPr>
          <p:cNvPr id="10810" name="Google Shape;10810;g280d82a52a6_0_7821"/>
          <p:cNvGrpSpPr/>
          <p:nvPr/>
        </p:nvGrpSpPr>
        <p:grpSpPr>
          <a:xfrm>
            <a:off x="797553" y="1987537"/>
            <a:ext cx="1063539" cy="821619"/>
            <a:chOff x="2944175" y="676325"/>
            <a:chExt cx="106825" cy="82525"/>
          </a:xfrm>
        </p:grpSpPr>
        <p:sp>
          <p:nvSpPr>
            <p:cNvPr id="10811" name="Google Shape;10811;g280d82a52a6_0_7821"/>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280d82a52a6_0_7821"/>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280d82a52a6_0_7821"/>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280d82a52a6_0_7821"/>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280d82a52a6_0_7821"/>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280d82a52a6_0_7821"/>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280d82a52a6_0_7821"/>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280d82a52a6_0_7821"/>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280d82a52a6_0_7821"/>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280d82a52a6_0_7821"/>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280d82a52a6_0_7821"/>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280d82a52a6_0_7821"/>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280d82a52a6_0_7821"/>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280d82a52a6_0_7821"/>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280d82a52a6_0_7821"/>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280d82a52a6_0_7821"/>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280d82a52a6_0_7821"/>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280d82a52a6_0_7821"/>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32" name="Shape 10832"/>
        <p:cNvGrpSpPr/>
        <p:nvPr/>
      </p:nvGrpSpPr>
      <p:grpSpPr>
        <a:xfrm>
          <a:off x="0" y="0"/>
          <a:ext cx="0" cy="0"/>
          <a:chOff x="0" y="0"/>
          <a:chExt cx="0" cy="0"/>
        </a:xfrm>
      </p:grpSpPr>
      <p:sp>
        <p:nvSpPr>
          <p:cNvPr id="10833" name="Google Shape;10833;g280d82a52a6_0_7782"/>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Your role</a:t>
            </a:r>
            <a:endParaRPr sz="3100"/>
          </a:p>
          <a:p>
            <a:pPr indent="0" lvl="0" marL="0" rtl="0" algn="l">
              <a:lnSpc>
                <a:spcPct val="90000"/>
              </a:lnSpc>
              <a:spcBef>
                <a:spcPts val="0"/>
              </a:spcBef>
              <a:spcAft>
                <a:spcPts val="0"/>
              </a:spcAft>
              <a:buSzPts val="2400"/>
              <a:buNone/>
            </a:pPr>
            <a:r>
              <a:t/>
            </a:r>
            <a:endParaRPr sz="3800"/>
          </a:p>
        </p:txBody>
      </p:sp>
      <p:pic>
        <p:nvPicPr>
          <p:cNvPr id="10834" name="Google Shape;10834;g280d82a52a6_0_7782"/>
          <p:cNvPicPr preferRelativeResize="0"/>
          <p:nvPr/>
        </p:nvPicPr>
        <p:blipFill rotWithShape="1">
          <a:blip r:embed="rId3">
            <a:alphaModFix/>
          </a:blip>
          <a:srcRect b="0" l="20521" r="25953"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anchorCtr="0" anchor="t" bIns="45700" lIns="91425" spcFirstLastPara="1" rIns="91425" wrap="square" tIns="45700">
            <a:normAutofit/>
          </a:bodyPr>
          <a:lstStyle/>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Ensure funds are used for eligible health care expenses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No documentation required for the HSA</a:t>
            </a:r>
            <a:endParaRPr b="0" i="0" sz="1400" u="none" cap="none" strike="noStrike">
              <a:solidFill>
                <a:srgbClr val="253746"/>
              </a:solidFill>
              <a:latin typeface="Inter"/>
              <a:ea typeface="Inter"/>
              <a:cs typeface="Inter"/>
              <a:sym typeface="Inter"/>
            </a:endParaRPr>
          </a:p>
          <a:p>
            <a:pPr indent="-254000" lvl="1" marL="914400" marR="0" rtl="0" algn="l">
              <a:lnSpc>
                <a:spcPct val="100000"/>
              </a:lnSpc>
              <a:spcBef>
                <a:spcPts val="1000"/>
              </a:spcBef>
              <a:spcAft>
                <a:spcPts val="0"/>
              </a:spcAft>
              <a:buClr>
                <a:srgbClr val="253746"/>
              </a:buClr>
              <a:buSzPts val="400"/>
              <a:buFont typeface="Inter"/>
              <a:buChar char="○"/>
            </a:pPr>
            <a:r>
              <a:rPr b="0" i="0" lang="en" sz="1400" u="none" cap="none" strike="noStrike">
                <a:solidFill>
                  <a:srgbClr val="253746"/>
                </a:solidFill>
                <a:latin typeface="Inter"/>
                <a:ea typeface="Inter"/>
                <a:cs typeface="Inter"/>
                <a:sym typeface="Inter"/>
              </a:rPr>
              <a:t>Recommend you save these contributions and distributions for tax purposes</a:t>
            </a:r>
            <a:endParaRPr b="0" i="0" sz="1400" u="none" cap="none" strike="noStrike">
              <a:solidFill>
                <a:srgbClr val="253746"/>
              </a:solidFill>
              <a:latin typeface="Inter"/>
              <a:ea typeface="Inter"/>
              <a:cs typeface="Inter"/>
              <a:sym typeface="Inter"/>
            </a:endParaRPr>
          </a:p>
          <a:p>
            <a:pPr indent="-317500" lvl="0" marL="457200" marR="0" rtl="0" algn="l">
              <a:lnSpc>
                <a:spcPct val="100000"/>
              </a:lnSpc>
              <a:spcBef>
                <a:spcPts val="1000"/>
              </a:spcBef>
              <a:spcAft>
                <a:spcPts val="1000"/>
              </a:spcAft>
              <a:buClr>
                <a:srgbClr val="253746"/>
              </a:buClr>
              <a:buSzPts val="1400"/>
              <a:buFont typeface="Inter"/>
              <a:buChar char="●"/>
            </a:pPr>
            <a:r>
              <a:rPr b="0" i="0" lang="en" sz="1400"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400" u="none" cap="none" strike="noStrike">
              <a:solidFill>
                <a:srgbClr val="253746"/>
              </a:solidFill>
              <a:latin typeface="Inter"/>
              <a:ea typeface="Inter"/>
              <a:cs typeface="Inter"/>
              <a:sym typeface="Inte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9" name="Shape 10839"/>
        <p:cNvGrpSpPr/>
        <p:nvPr/>
      </p:nvGrpSpPr>
      <p:grpSpPr>
        <a:xfrm>
          <a:off x="0" y="0"/>
          <a:ext cx="0" cy="0"/>
          <a:chOff x="0" y="0"/>
          <a:chExt cx="0" cy="0"/>
        </a:xfrm>
      </p:grpSpPr>
      <p:sp>
        <p:nvSpPr>
          <p:cNvPr id="10840" name="Google Shape;10840;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842" name="Google Shape;10842;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843" name="Google Shape;10843;p16"/>
          <p:cNvGrpSpPr/>
          <p:nvPr/>
        </p:nvGrpSpPr>
        <p:grpSpPr>
          <a:xfrm>
            <a:off x="6660818" y="1554347"/>
            <a:ext cx="428544" cy="292530"/>
            <a:chOff x="3898150" y="489975"/>
            <a:chExt cx="105550" cy="72050"/>
          </a:xfrm>
        </p:grpSpPr>
        <p:sp>
          <p:nvSpPr>
            <p:cNvPr id="10844" name="Google Shape;10844;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7" name="Google Shape;10847;p16"/>
          <p:cNvSpPr txBox="1"/>
          <p:nvPr/>
        </p:nvSpPr>
        <p:spPr>
          <a:xfrm>
            <a:off x="5264199" y="2427375"/>
            <a:ext cx="3879900" cy="20604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Free benefits card </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Minimize the amount of out-of-pocket spending</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Valid for three years</a:t>
            </a:r>
            <a:endParaRPr b="0" i="0" sz="1600" u="none" cap="none" strike="noStrike">
              <a:solidFill>
                <a:srgbClr val="FFFFFF"/>
              </a:solidFill>
              <a:latin typeface="Inter"/>
              <a:ea typeface="Inter"/>
              <a:cs typeface="Inter"/>
              <a:sym typeface="Inter"/>
            </a:endParaRPr>
          </a:p>
          <a:p>
            <a:pPr indent="-227330" lvl="0" marL="257175" marR="0" rtl="0" algn="l">
              <a:lnSpc>
                <a:spcPct val="150000"/>
              </a:lnSpc>
              <a:spcBef>
                <a:spcPts val="750"/>
              </a:spcBef>
              <a:spcAft>
                <a:spcPts val="0"/>
              </a:spcAft>
              <a:buClr>
                <a:srgbClr val="9BCBEB"/>
              </a:buClr>
              <a:buSzPct val="100000"/>
              <a:buFont typeface="Inter"/>
              <a:buChar char="•"/>
            </a:pPr>
            <a:r>
              <a:rPr b="0" i="0" lang="en" sz="1600" u="none" cap="none" strike="noStrike">
                <a:solidFill>
                  <a:srgbClr val="FFFFFF"/>
                </a:solidFill>
                <a:latin typeface="Inter"/>
                <a:ea typeface="Inter"/>
                <a:cs typeface="Inter"/>
                <a:sym typeface="Inter"/>
              </a:rPr>
              <a:t>Instant access to plan funds</a:t>
            </a:r>
            <a:endParaRPr b="0" i="0" sz="1600" u="none" cap="none" strike="noStrike">
              <a:solidFill>
                <a:srgbClr val="FFFFFF"/>
              </a:solidFill>
              <a:latin typeface="Inter"/>
              <a:ea typeface="Inter"/>
              <a:cs typeface="Inter"/>
              <a:sym typeface="Inter"/>
            </a:endParaRPr>
          </a:p>
          <a:p>
            <a:pPr indent="-171450" lvl="0" marL="342900" marR="0" rtl="0" algn="l">
              <a:lnSpc>
                <a:spcPct val="90000"/>
              </a:lnSpc>
              <a:spcBef>
                <a:spcPts val="750"/>
              </a:spcBef>
              <a:spcAft>
                <a:spcPts val="0"/>
              </a:spcAft>
              <a:buClr>
                <a:srgbClr val="000000"/>
              </a:buClr>
              <a:buSzPct val="100000"/>
              <a:buFont typeface="Arial"/>
              <a:buNone/>
            </a:pPr>
            <a:r>
              <a:t/>
            </a:r>
            <a:endParaRPr b="0" i="0" sz="1350" u="none" cap="none" strike="noStrike">
              <a:solidFill>
                <a:srgbClr val="FFFFFF"/>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51" name="Shape 10851"/>
        <p:cNvGrpSpPr/>
        <p:nvPr/>
      </p:nvGrpSpPr>
      <p:grpSpPr>
        <a:xfrm>
          <a:off x="0" y="0"/>
          <a:ext cx="0" cy="0"/>
          <a:chOff x="0" y="0"/>
          <a:chExt cx="0" cy="0"/>
        </a:xfrm>
      </p:grpSpPr>
      <p:sp>
        <p:nvSpPr>
          <p:cNvPr id="10852" name="Google Shape;10852;g280d82a52a6_0_773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400" u="none" cap="none" strike="noStrik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Distribution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Distribution request to you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distribution request online at any time</a:t>
            </a:r>
            <a:endParaRPr b="0" i="0" sz="1400" u="none" cap="none" strike="noStrik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84" name="Shape 10884"/>
        <p:cNvGrpSpPr/>
        <p:nvPr/>
      </p:nvGrpSpPr>
      <p:grpSpPr>
        <a:xfrm>
          <a:off x="0" y="0"/>
          <a:ext cx="0" cy="0"/>
          <a:chOff x="0" y="0"/>
          <a:chExt cx="0" cy="0"/>
        </a:xfrm>
      </p:grpSpPr>
      <p:sp>
        <p:nvSpPr>
          <p:cNvPr id="10885" name="Google Shape;10885;g280d82a52a6_1_1"/>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Financial wellness through your HSA</a:t>
            </a:r>
            <a:endParaRPr sz="3100"/>
          </a:p>
          <a:p>
            <a:pPr indent="0" lvl="0" marL="0" rtl="0" algn="l">
              <a:lnSpc>
                <a:spcPct val="90000"/>
              </a:lnSpc>
              <a:spcBef>
                <a:spcPts val="0"/>
              </a:spcBef>
              <a:spcAft>
                <a:spcPts val="0"/>
              </a:spcAft>
              <a:buSzPts val="2400"/>
              <a:buNone/>
            </a:pPr>
            <a:r>
              <a:t/>
            </a:r>
            <a:endParaRPr sz="3800"/>
          </a:p>
        </p:txBody>
      </p:sp>
      <p:sp>
        <p:nvSpPr>
          <p:cNvPr id="10886" name="Google Shape;10886;g280d82a52a6_1_1"/>
          <p:cNvSpPr txBox="1"/>
          <p:nvPr>
            <p:ph idx="4294967295" type="body"/>
          </p:nvPr>
        </p:nvSpPr>
        <p:spPr>
          <a:xfrm>
            <a:off x="751200" y="2015624"/>
            <a:ext cx="3853500" cy="1276500"/>
          </a:xfrm>
          <a:prstGeom prst="rect">
            <a:avLst/>
          </a:prstGeom>
          <a:noFill/>
          <a:ln>
            <a:noFill/>
          </a:ln>
        </p:spPr>
        <p:txBody>
          <a:bodyPr anchorCtr="0" anchor="t" bIns="34275" lIns="68575" spcFirstLastPara="1" rIns="68575" wrap="square" tIns="34275">
            <a:noAutofit/>
          </a:bodyPr>
          <a:lstStyle/>
          <a:p>
            <a:pPr indent="-317500" lvl="0" marL="457200" rtl="0" algn="l">
              <a:lnSpc>
                <a:spcPct val="200000"/>
              </a:lnSpc>
              <a:spcBef>
                <a:spcPts val="800"/>
              </a:spcBef>
              <a:spcAft>
                <a:spcPts val="0"/>
              </a:spcAft>
              <a:buClr>
                <a:srgbClr val="253746"/>
              </a:buClr>
              <a:buSzPts val="1400"/>
              <a:buChar char="●"/>
            </a:pPr>
            <a:r>
              <a:rPr lang="en" sz="1900">
                <a:solidFill>
                  <a:srgbClr val="253746"/>
                </a:solidFill>
              </a:rPr>
              <a:t>Investment Guidance Tool</a:t>
            </a:r>
            <a:endParaRPr sz="1900">
              <a:solidFill>
                <a:srgbClr val="253746"/>
              </a:solidFill>
            </a:endParaRPr>
          </a:p>
          <a:p>
            <a:pPr indent="-317500" lvl="0" marL="457200" rtl="0" algn="l">
              <a:lnSpc>
                <a:spcPct val="200000"/>
              </a:lnSpc>
              <a:spcBef>
                <a:spcPts val="0"/>
              </a:spcBef>
              <a:spcAft>
                <a:spcPts val="0"/>
              </a:spcAft>
              <a:buClr>
                <a:srgbClr val="253746"/>
              </a:buClr>
              <a:buSzPts val="1400"/>
              <a:buChar char="●"/>
            </a:pPr>
            <a:r>
              <a:rPr lang="en" sz="1900">
                <a:solidFill>
                  <a:srgbClr val="253746"/>
                </a:solidFill>
              </a:rPr>
              <a:t>HSA Goal Calculator </a:t>
            </a:r>
            <a:endParaRPr sz="1900">
              <a:solidFill>
                <a:srgbClr val="253746"/>
              </a:solidFill>
            </a:endParaRPr>
          </a:p>
          <a:p>
            <a:pPr indent="0" lvl="0" marL="457200" rtl="0" algn="l">
              <a:lnSpc>
                <a:spcPct val="200000"/>
              </a:lnSpc>
              <a:spcBef>
                <a:spcPts val="800"/>
              </a:spcBef>
              <a:spcAft>
                <a:spcPts val="0"/>
              </a:spcAft>
              <a:buSzPts val="1600"/>
              <a:buNone/>
            </a:pPr>
            <a:r>
              <a:t/>
            </a:r>
            <a:endParaRPr sz="1900">
              <a:solidFill>
                <a:srgbClr val="253746"/>
              </a:solidFill>
            </a:endParaRPr>
          </a:p>
          <a:p>
            <a:pPr indent="0" lvl="0" marL="76200" rtl="0" algn="l">
              <a:lnSpc>
                <a:spcPct val="200000"/>
              </a:lnSpc>
              <a:spcBef>
                <a:spcPts val="800"/>
              </a:spcBef>
              <a:spcAft>
                <a:spcPts val="0"/>
              </a:spcAft>
              <a:buSzPts val="1500"/>
              <a:buNone/>
            </a:pPr>
            <a:r>
              <a:t/>
            </a:r>
            <a:endParaRPr sz="1900">
              <a:solidFill>
                <a:srgbClr val="253746"/>
              </a:solidFill>
            </a:endParaRPr>
          </a:p>
        </p:txBody>
      </p:sp>
      <p:pic>
        <p:nvPicPr>
          <p:cNvPr id="10887" name="Google Shape;10887;g280d82a52a6_1_1"/>
          <p:cNvPicPr preferRelativeResize="0"/>
          <p:nvPr/>
        </p:nvPicPr>
        <p:blipFill rotWithShape="1">
          <a:blip r:embed="rId3">
            <a:alphaModFix/>
          </a:blip>
          <a:srcRect b="-239" l="30226" r="13757" t="11319"/>
          <a:stretch/>
        </p:blipFill>
        <p:spPr>
          <a:xfrm>
            <a:off x="4972025" y="-42862"/>
            <a:ext cx="4198449" cy="5229225"/>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891" name="Shape 10891"/>
        <p:cNvGrpSpPr/>
        <p:nvPr/>
      </p:nvGrpSpPr>
      <p:grpSpPr>
        <a:xfrm>
          <a:off x="0" y="0"/>
          <a:ext cx="0" cy="0"/>
          <a:chOff x="0" y="0"/>
          <a:chExt cx="0" cy="0"/>
        </a:xfrm>
      </p:grpSpPr>
      <p:sp>
        <p:nvSpPr>
          <p:cNvPr id="10892" name="Google Shape;10892;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25"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935" name="Google Shape;10935;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5" name="Google Shape;10945;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947" name="Google Shape;10947;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49" name="Google Shape;10949;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951" name="Google Shape;10951;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953" name="Google Shape;10953;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955" name="Google Shape;10955;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957" name="Google Shape;10957;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959" name="Google Shape;10959;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961" name="Google Shape;10961;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65" name="Shape 10965"/>
        <p:cNvGrpSpPr/>
        <p:nvPr/>
      </p:nvGrpSpPr>
      <p:grpSpPr>
        <a:xfrm>
          <a:off x="0" y="0"/>
          <a:ext cx="0" cy="0"/>
          <a:chOff x="0" y="0"/>
          <a:chExt cx="0" cy="0"/>
        </a:xfrm>
      </p:grpSpPr>
      <p:pic>
        <p:nvPicPr>
          <p:cNvPr id="10966" name="Google Shape;10966;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0967" name="Google Shape;10967;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968" name="Google Shape;10968;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p188"/>
          <p:cNvSpPr/>
          <p:nvPr/>
        </p:nvSpPr>
        <p:spPr>
          <a:xfrm>
            <a:off x="779451" y="1768046"/>
            <a:ext cx="2460243" cy="2157102"/>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0970" name="Google Shape;10970;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0971" name="Google Shape;10971;p188"/>
          <p:cNvGrpSpPr/>
          <p:nvPr/>
        </p:nvGrpSpPr>
        <p:grpSpPr>
          <a:xfrm>
            <a:off x="4183442" y="1883896"/>
            <a:ext cx="329178" cy="329178"/>
            <a:chOff x="3898713" y="2829982"/>
            <a:chExt cx="512100" cy="512100"/>
          </a:xfrm>
        </p:grpSpPr>
        <p:sp>
          <p:nvSpPr>
            <p:cNvPr id="10972" name="Google Shape;10972;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75" name="Google Shape;10975;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0976" name="Google Shape;10976;p188"/>
          <p:cNvGrpSpPr/>
          <p:nvPr/>
        </p:nvGrpSpPr>
        <p:grpSpPr>
          <a:xfrm>
            <a:off x="779450" y="2749236"/>
            <a:ext cx="2453055" cy="1167540"/>
            <a:chOff x="6396749" y="2656943"/>
            <a:chExt cx="2747250" cy="1307563"/>
          </a:xfrm>
        </p:grpSpPr>
        <p:pic>
          <p:nvPicPr>
            <p:cNvPr id="10977" name="Google Shape;10977;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0978" name="Google Shape;10978;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2" name="Shape 10982"/>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3" name="Shape 10653"/>
        <p:cNvGrpSpPr/>
        <p:nvPr/>
      </p:nvGrpSpPr>
      <p:grpSpPr>
        <a:xfrm>
          <a:off x="0" y="0"/>
          <a:ext cx="0" cy="0"/>
          <a:chOff x="0" y="0"/>
          <a:chExt cx="0" cy="0"/>
        </a:xfrm>
      </p:grpSpPr>
      <p:sp>
        <p:nvSpPr>
          <p:cNvPr id="10654" name="Google Shape;10654;p2"/>
          <p:cNvSpPr txBox="1"/>
          <p:nvPr>
            <p:ph type="title"/>
          </p:nvPr>
        </p:nvSpPr>
        <p:spPr>
          <a:xfrm>
            <a:off x="409525" y="1980350"/>
            <a:ext cx="84228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(HSA)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6" name="Shape 1098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9" name="Shape 10659"/>
        <p:cNvGrpSpPr/>
        <p:nvPr/>
      </p:nvGrpSpPr>
      <p:grpSpPr>
        <a:xfrm>
          <a:off x="0" y="0"/>
          <a:ext cx="0" cy="0"/>
          <a:chOff x="0" y="0"/>
          <a:chExt cx="0" cy="0"/>
        </a:xfrm>
      </p:grpSpPr>
      <p:sp>
        <p:nvSpPr>
          <p:cNvPr id="10660" name="Google Shape;10660;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Individually owned account </a:t>
            </a:r>
            <a:endParaRPr b="0" i="0" sz="1650" u="none" cap="none" strike="noStrik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rollover every year </a:t>
            </a:r>
            <a:endParaRPr b="0" i="0" sz="1650" u="none" cap="none" strike="noStrik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Grow account through investments</a:t>
            </a:r>
            <a:endParaRPr b="0" i="0" sz="1650" u="none" cap="none" strike="noStrik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3" name="Shape 10673"/>
        <p:cNvGrpSpPr/>
        <p:nvPr/>
      </p:nvGrpSpPr>
      <p:grpSpPr>
        <a:xfrm>
          <a:off x="0" y="0"/>
          <a:ext cx="0" cy="0"/>
          <a:chOff x="0" y="0"/>
          <a:chExt cx="0" cy="0"/>
        </a:xfrm>
      </p:grpSpPr>
      <p:sp>
        <p:nvSpPr>
          <p:cNvPr id="10674" name="Google Shape;10674;g280d82a52a6_0_1887"/>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Must be enrolled in a high-deductible health plan (HDHP)</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Cannot be enrolled in a PPO or HMO health plan</a:t>
            </a:r>
            <a:endParaRPr b="0" i="0" sz="1500" u="none" cap="none" strike="noStrike">
              <a:solidFill>
                <a:srgbClr val="181918"/>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Can be enrolled/covered by:</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Limited FSA or combination FSA</a:t>
            </a:r>
            <a:endParaRPr b="0"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Dependent care FSA</a:t>
            </a:r>
            <a:endParaRPr b="0" i="0" sz="1500" u="none" cap="none" strike="noStrik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sp>
        <p:nvSpPr>
          <p:cNvPr id="10682" name="Google Shape;10682;g280d82a52a6_0_7531"/>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Tax-deductible contributions</a:t>
            </a:r>
            <a:endParaRPr b="0" i="0" sz="1400" u="none" cap="none" strike="noStrik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accumulation of interest &amp; dividends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400" u="none" cap="none" strike="noStrike">
                <a:solidFill>
                  <a:srgbClr val="253746"/>
                </a:solidFill>
                <a:latin typeface="Inter"/>
                <a:ea typeface="Inter"/>
                <a:cs typeface="Inter"/>
                <a:sym typeface="Inter"/>
              </a:rPr>
              <a:t>Tax-free distributions for qualified medical expenses</a:t>
            </a:r>
            <a:endParaRPr b="0" i="0" sz="14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400" u="none" cap="none" strike="noStrik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000000"/>
                </a:solidFill>
                <a:latin typeface="Inter"/>
                <a:ea typeface="Inter"/>
                <a:cs typeface="Inter"/>
                <a:sym typeface="Inter"/>
              </a:rPr>
              <a:t>Since 2003…</a:t>
            </a:r>
            <a:endParaRPr b="0" i="0" sz="1600" u="none" cap="none" strike="noStrik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12" name="Shape 10712"/>
        <p:cNvGrpSpPr/>
        <p:nvPr/>
      </p:nvGrpSpPr>
      <p:grpSpPr>
        <a:xfrm>
          <a:off x="0" y="0"/>
          <a:ext cx="0" cy="0"/>
          <a:chOff x="0" y="0"/>
          <a:chExt cx="0" cy="0"/>
        </a:xfrm>
      </p:grpSpPr>
      <p:sp>
        <p:nvSpPr>
          <p:cNvPr id="10713" name="Google Shape;10713;g280d82a52a6_0_5658"/>
          <p:cNvSpPr txBox="1"/>
          <p:nvPr>
            <p:ph idx="4294967295" type="title"/>
          </p:nvPr>
        </p:nvSpPr>
        <p:spPr>
          <a:xfrm>
            <a:off x="303200" y="258975"/>
            <a:ext cx="39327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HSA cover?</a:t>
            </a:r>
            <a:endParaRPr sz="3100"/>
          </a:p>
          <a:p>
            <a:pPr indent="0" lvl="0" marL="0" rtl="0" algn="l">
              <a:lnSpc>
                <a:spcPct val="90000"/>
              </a:lnSpc>
              <a:spcBef>
                <a:spcPts val="0"/>
              </a:spcBef>
              <a:spcAft>
                <a:spcPts val="0"/>
              </a:spcAft>
              <a:buSzPts val="2400"/>
              <a:buNone/>
            </a:pPr>
            <a:r>
              <a:t/>
            </a:r>
            <a:endParaRPr sz="3800"/>
          </a:p>
        </p:txBody>
      </p:sp>
      <p:sp>
        <p:nvSpPr>
          <p:cNvPr id="10714" name="Google Shape;10714;g280d82a52a6_0_5658"/>
          <p:cNvSpPr txBox="1"/>
          <p:nvPr>
            <p:ph idx="4294967295" type="body"/>
          </p:nvPr>
        </p:nvSpPr>
        <p:spPr>
          <a:xfrm>
            <a:off x="303200" y="1575199"/>
            <a:ext cx="3853500" cy="5049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indent="0" lvl="0" marL="457200" rtl="0" algn="l">
              <a:lnSpc>
                <a:spcPct val="100000"/>
              </a:lnSpc>
              <a:spcBef>
                <a:spcPts val="800"/>
              </a:spcBef>
              <a:spcAft>
                <a:spcPts val="0"/>
              </a:spcAft>
              <a:buSzPts val="1600"/>
              <a:buNone/>
            </a:pPr>
            <a:r>
              <a:t/>
            </a:r>
            <a:endParaRPr sz="1400">
              <a:solidFill>
                <a:srgbClr val="253746"/>
              </a:solidFill>
            </a:endParaRPr>
          </a:p>
          <a:p>
            <a:pPr indent="0" lvl="0" marL="76200" rtl="0" algn="l">
              <a:lnSpc>
                <a:spcPct val="90000"/>
              </a:lnSpc>
              <a:spcBef>
                <a:spcPts val="800"/>
              </a:spcBef>
              <a:spcAft>
                <a:spcPts val="0"/>
              </a:spcAft>
              <a:buSzPts val="1500"/>
              <a:buNone/>
            </a:pPr>
            <a:r>
              <a:t/>
            </a:r>
            <a:endParaRPr sz="1400">
              <a:solidFill>
                <a:srgbClr val="253746"/>
              </a:solidFill>
            </a:endParaRPr>
          </a:p>
        </p:txBody>
      </p:sp>
      <p:pic>
        <p:nvPicPr>
          <p:cNvPr id="10715" name="Google Shape;10715;g280d82a52a6_0_5658"/>
          <p:cNvPicPr preferRelativeResize="0"/>
          <p:nvPr/>
        </p:nvPicPr>
        <p:blipFill rotWithShape="1">
          <a:blip r:embed="rId3">
            <a:alphaModFix/>
          </a:blip>
          <a:srcRect b="0" l="20521" r="25953" t="0"/>
          <a:stretch/>
        </p:blipFill>
        <p:spPr>
          <a:xfrm>
            <a:off x="3825150" y="-788675"/>
            <a:ext cx="5327213" cy="672084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anchorCtr="0" anchor="t" bIns="91425" lIns="91425" spcFirstLastPara="1" rIns="91425" wrap="square" tIns="91425">
            <a:spAutoFit/>
          </a:bodyPr>
          <a:lstStyle/>
          <a:p>
            <a:pPr indent="-317500" lvl="0" marL="457200" marR="0" rtl="0" algn="l">
              <a:lnSpc>
                <a:spcPct val="100000"/>
              </a:lnSpc>
              <a:spcBef>
                <a:spcPts val="80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Copays, coinsurance, insurance premiums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Doctor visits and surgeries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Over-the-counter medications (first-aid, allergy, asthma, cold/flu, heartburn, etc.)</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Prescription drugs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Birthing and Lamaze classes</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Dental and orthodontia </a:t>
            </a:r>
            <a:endParaRPr b="0" i="0" sz="1300" u="none" cap="none" strike="noStrike">
              <a:solidFill>
                <a:schemeClr val="dk1"/>
              </a:solidFill>
              <a:latin typeface="Inter"/>
              <a:ea typeface="Inter"/>
              <a:cs typeface="Inter"/>
              <a:sym typeface="Inter"/>
            </a:endParaRPr>
          </a:p>
          <a:p>
            <a:pPr indent="-317500" lvl="0" marL="457200" marR="0" rtl="0" algn="l">
              <a:lnSpc>
                <a:spcPct val="100000"/>
              </a:lnSpc>
              <a:spcBef>
                <a:spcPts val="0"/>
              </a:spcBef>
              <a:spcAft>
                <a:spcPts val="0"/>
              </a:spcAft>
              <a:buClr>
                <a:schemeClr val="accent1"/>
              </a:buClr>
              <a:buSzPts val="1400"/>
              <a:buFont typeface="Inter"/>
              <a:buChar char="●"/>
            </a:pPr>
            <a:r>
              <a:rPr b="0" i="0" lang="en" sz="1300" u="none" cap="none" strike="noStrike">
                <a:solidFill>
                  <a:schemeClr val="dk1"/>
                </a:solidFill>
                <a:latin typeface="Inter"/>
                <a:ea typeface="Inter"/>
                <a:cs typeface="Inter"/>
                <a:sym typeface="Inter"/>
              </a:rPr>
              <a:t>Vision expenses, such as frames, contacts, prescription sunglasses, etc.</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0" name="Shape 10720"/>
        <p:cNvGrpSpPr/>
        <p:nvPr/>
      </p:nvGrpSpPr>
      <p:grpSpPr>
        <a:xfrm>
          <a:off x="0" y="0"/>
          <a:ext cx="0" cy="0"/>
          <a:chOff x="0" y="0"/>
          <a:chExt cx="0" cy="0"/>
        </a:xfrm>
      </p:grpSpPr>
      <p:sp>
        <p:nvSpPr>
          <p:cNvPr id="10721" name="Google Shape;10721;g280d82a52a6_0_3776"/>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anchorCtr="0" anchor="t" bIns="45700" lIns="91425" spcFirstLastPara="1" rIns="91425" wrap="square" tIns="45700">
            <a:normAutofit lnSpcReduction="20000"/>
          </a:bodyPr>
          <a:lstStyle/>
          <a:p>
            <a:pPr indent="0" lvl="0" marL="0" marR="0" rtl="0" algn="l">
              <a:lnSpc>
                <a:spcPct val="130000"/>
              </a:lnSpc>
              <a:spcBef>
                <a:spcPts val="1000"/>
              </a:spcBef>
              <a:spcAft>
                <a:spcPts val="0"/>
              </a:spcAft>
              <a:buClr>
                <a:srgbClr val="000000"/>
              </a:buClr>
              <a:buSzPts val="1500"/>
              <a:buFont typeface="Arial"/>
              <a:buNone/>
            </a:pPr>
            <a:r>
              <a:rPr b="1" i="0" lang="en" sz="1500" u="none" cap="none" strike="noStrike">
                <a:solidFill>
                  <a:srgbClr val="4D4D4F"/>
                </a:solidFill>
                <a:latin typeface="Inter"/>
                <a:ea typeface="Inter"/>
                <a:cs typeface="Inter"/>
                <a:sym typeface="Inter"/>
              </a:rPr>
              <a:t>You are eligible to contribute to an HSA after you turn 65 if you meet the following criteria:</a:t>
            </a:r>
            <a:endParaRPr b="1" i="0" sz="1500" u="none" cap="none" strike="noStrike">
              <a:solidFill>
                <a:srgbClr val="181918"/>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remain enrolled in a qualified high-deductible health plan (HDHP)</a:t>
            </a:r>
            <a:endParaRPr b="0" i="0" sz="1500" u="none" cap="none" strike="noStrike">
              <a:solidFill>
                <a:srgbClr val="4D4D4F"/>
              </a:solidFill>
              <a:latin typeface="Inter"/>
              <a:ea typeface="Inter"/>
              <a:cs typeface="Inter"/>
              <a:sym typeface="Inter"/>
            </a:endParaRPr>
          </a:p>
          <a:p>
            <a:pPr indent="-317501" lvl="0" marL="342900" marR="0" rtl="0" algn="l">
              <a:lnSpc>
                <a:spcPct val="130000"/>
              </a:lnSpc>
              <a:spcBef>
                <a:spcPts val="100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You do not enroll in Medicare</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t/>
            </a:r>
            <a:endParaRPr b="0" i="0" sz="1500" u="none" cap="none" strike="noStrike">
              <a:solidFill>
                <a:srgbClr val="4D4D4F"/>
              </a:solidFill>
              <a:latin typeface="Inter"/>
              <a:ea typeface="Inter"/>
              <a:cs typeface="Inter"/>
              <a:sym typeface="Inter"/>
            </a:endParaRPr>
          </a:p>
          <a:p>
            <a:pPr indent="0" lvl="0" marL="0" marR="0" rtl="0" algn="l">
              <a:lnSpc>
                <a:spcPct val="130000"/>
              </a:lnSpc>
              <a:spcBef>
                <a:spcPts val="1000"/>
              </a:spcBef>
              <a:spcAft>
                <a:spcPts val="0"/>
              </a:spcAft>
              <a:buClr>
                <a:srgbClr val="000000"/>
              </a:buClr>
              <a:buSzPts val="1500"/>
              <a:buFont typeface="Arial"/>
              <a:buNone/>
            </a:pPr>
            <a:r>
              <a:rPr b="0" i="0" lang="en" sz="1500" u="none" cap="none" strike="noStrike">
                <a:solidFill>
                  <a:srgbClr val="4D4D4F"/>
                </a:solidFill>
                <a:latin typeface="Inter"/>
                <a:ea typeface="Inter"/>
                <a:cs typeface="Inter"/>
                <a:sym typeface="Inter"/>
              </a:rPr>
              <a:t>Note: if you sign up for Social Security, you are automatically enrolled in Medicare Part A.</a:t>
            </a:r>
            <a:endParaRPr b="0" i="0" sz="1500" u="none" cap="none" strike="noStrik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8"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730" name="Google Shape;10730;g280d82a52a6_0_7675"/>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Family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Individual maximum contribution limits</a:t>
            </a:r>
            <a:endParaRPr b="0" i="0" sz="165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60000"/>
              </a:lnSpc>
              <a:spcBef>
                <a:spcPts val="0"/>
              </a:spcBef>
              <a:spcAft>
                <a:spcPts val="0"/>
              </a:spcAft>
              <a:buClr>
                <a:srgbClr val="253746"/>
              </a:buClr>
              <a:buSzPts val="5270"/>
              <a:buFont typeface="Arial"/>
              <a:buNone/>
            </a:pPr>
            <a:r>
              <a:rPr b="0" i="0" lang="en" sz="3600" u="none" cap="none" strike="noStrike">
                <a:solidFill>
                  <a:srgbClr val="253746"/>
                </a:solidFill>
                <a:latin typeface="Inter Black"/>
                <a:ea typeface="Inter Black"/>
                <a:cs typeface="Inter Black"/>
                <a:sym typeface="Inter Black"/>
              </a:rPr>
              <a:t>$4</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1"/>
                  </a:ext>
                </a:extLst>
              </a:rPr>
              <a:t>,150</a:t>
            </a:r>
            <a:endParaRPr b="0" i="0" sz="3600" u="none" cap="none" strike="noStrike">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$8</a:t>
            </a:r>
            <a:r>
              <a:rPr b="0" i="0" lang="en" sz="3600"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2"/>
                  </a:ext>
                </a:extLst>
              </a:rPr>
              <a:t>,300</a:t>
            </a:r>
            <a:endParaRPr b="0" i="0" sz="3600" u="none" cap="none" strike="noStrike">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1600" u="none" cap="none" strike="noStrike">
                <a:solidFill>
                  <a:srgbClr val="253746"/>
                </a:solidFill>
                <a:latin typeface="Inter"/>
                <a:ea typeface="Inter"/>
                <a:cs typeface="Inter"/>
                <a:sym typeface="Inter"/>
              </a:rPr>
              <a:t>Catch-up for over age 55:</a:t>
            </a:r>
            <a:endParaRPr b="0" i="0" sz="1600" u="none" cap="none" strike="noStrik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anchorCtr="0" anchor="t" bIns="45700" lIns="91425" spcFirstLastPara="1" rIns="91425" wrap="square" tIns="45700">
            <a:normAutofit/>
          </a:bodyPr>
          <a:lstStyle/>
          <a:p>
            <a:pPr indent="0" lvl="0" marL="0" marR="0" rtl="0" algn="l">
              <a:lnSpc>
                <a:spcPct val="80000"/>
              </a:lnSpc>
              <a:spcBef>
                <a:spcPts val="0"/>
              </a:spcBef>
              <a:spcAft>
                <a:spcPts val="0"/>
              </a:spcAft>
              <a:buClr>
                <a:srgbClr val="253746"/>
              </a:buClr>
              <a:buSzPts val="6200"/>
              <a:buFont typeface="Arial"/>
              <a:buNone/>
            </a:pPr>
            <a:r>
              <a:rPr b="0" i="0" lang="en" sz="3600" u="none" cap="none" strike="noStrike">
                <a:solidFill>
                  <a:srgbClr val="253746"/>
                </a:solidFill>
                <a:latin typeface="Inter Black"/>
                <a:ea typeface="Inter Black"/>
                <a:cs typeface="Inter Black"/>
                <a:sym typeface="Inter Black"/>
              </a:rPr>
              <a:t>$1,000</a:t>
            </a:r>
            <a:endParaRPr b="0" i="0" sz="3600" u="none" cap="none" strike="noStrik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rgbClr val="4D4D4F"/>
                </a:solidFill>
                <a:latin typeface="Inter"/>
                <a:ea typeface="Inter"/>
                <a:cs typeface="Inter"/>
                <a:sym typeface="Inter"/>
              </a:rPr>
              <a:t>Contributions: </a:t>
            </a:r>
            <a:endParaRPr b="0" i="0" sz="1600" u="none" cap="none" strike="noStrike">
              <a:solidFill>
                <a:srgbClr val="000000"/>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1" i="0" lang="en" sz="1500" u="none" cap="none" strike="noStrike">
                <a:solidFill>
                  <a:srgbClr val="4D4D4F"/>
                </a:solidFill>
                <a:latin typeface="Inter"/>
                <a:ea typeface="Inter"/>
                <a:cs typeface="Inter"/>
                <a:sym typeface="Inter"/>
              </a:rPr>
              <a:t>Pre-tax employer contributions - Individual ($X,XXX) Family ($X,XXX)</a:t>
            </a:r>
            <a:endParaRPr b="1"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Pre-tax employee payroll contributions </a:t>
            </a:r>
            <a:endParaRPr b="0" i="0" sz="1500" u="none" cap="none" strike="noStrike">
              <a:solidFill>
                <a:srgbClr val="4D4D4F"/>
              </a:solidFill>
              <a:latin typeface="Inter"/>
              <a:ea typeface="Inter"/>
              <a:cs typeface="Inter"/>
              <a:sym typeface="Inter"/>
            </a:endParaRPr>
          </a:p>
          <a:p>
            <a:pPr indent="-317501" lvl="0" marL="342900" marR="0" rtl="0" algn="l">
              <a:lnSpc>
                <a:spcPct val="100000"/>
              </a:lnSpc>
              <a:spcBef>
                <a:spcPts val="0"/>
              </a:spcBef>
              <a:spcAft>
                <a:spcPts val="0"/>
              </a:spcAft>
              <a:buClr>
                <a:srgbClr val="181918"/>
              </a:buClr>
              <a:buSzPts val="1600"/>
              <a:buFont typeface="Inter"/>
              <a:buChar char="•"/>
            </a:pPr>
            <a:r>
              <a:rPr b="0" i="0" lang="en" sz="1500" u="none" cap="none" strike="noStrike">
                <a:solidFill>
                  <a:srgbClr val="4D4D4F"/>
                </a:solidFill>
                <a:latin typeface="Inter"/>
                <a:ea typeface="Inter"/>
                <a:cs typeface="Inter"/>
                <a:sym typeface="Inter"/>
              </a:rPr>
              <a:t>Post-tax employee contributions outside of payroll deductions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56" name="Shape 10756"/>
        <p:cNvGrpSpPr/>
        <p:nvPr/>
      </p:nvGrpSpPr>
      <p:grpSpPr>
        <a:xfrm>
          <a:off x="0" y="0"/>
          <a:ext cx="0" cy="0"/>
          <a:chOff x="0" y="0"/>
          <a:chExt cx="0" cy="0"/>
        </a:xfrm>
      </p:grpSpPr>
      <p:sp>
        <p:nvSpPr>
          <p:cNvPr id="10757" name="Google Shape;10757;p6"/>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 savings account.</a:t>
            </a:r>
            <a:endParaRPr b="1" i="0" sz="1400" u="none" cap="none" strike="noStrik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$1215</a:t>
            </a:r>
            <a:endParaRPr b="0" i="0" sz="195" u="none" cap="none" strike="noStrik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-$6,570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……..$42,250</a:t>
            </a:r>
            <a:endParaRPr b="0" i="0" sz="900" u="none" cap="none" strike="noStrike">
              <a:solidFill>
                <a:srgbClr val="253746"/>
              </a:solidFill>
              <a:latin typeface="Inter"/>
              <a:ea typeface="Inter"/>
              <a:cs typeface="Inter"/>
              <a:sym typeface="Inter"/>
            </a:endParaRPr>
          </a:p>
          <a:p>
            <a:pPr indent="0" lvl="0" marL="0" marR="0" rtl="0" algn="l">
              <a:lnSpc>
                <a:spcPct val="150000"/>
              </a:lnSpc>
              <a:spcBef>
                <a:spcPts val="0"/>
              </a:spcBef>
              <a:spcAft>
                <a:spcPts val="0"/>
              </a:spcAft>
              <a:buClr>
                <a:srgbClr val="253746"/>
              </a:buClr>
              <a:buSzPts val="900"/>
              <a:buFont typeface="Arial"/>
              <a:buNone/>
            </a:pPr>
            <a:r>
              <a:t/>
            </a:r>
            <a:endParaRPr b="0" i="0" sz="900" u="none" cap="none" strike="noStrik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HSA CONTRIBUTION …-$6,750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…….…....$53,250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-$9,585</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$43,665</a:t>
            </a:r>
            <a:endParaRPr b="0" i="0" sz="1400" u="none" cap="none" strike="noStrik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b="0" i="0" sz="900" u="none" cap="none" strike="noStrik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300" u="none" cap="none" strike="noStrike">
                <a:solidFill>
                  <a:schemeClr val="dk2"/>
                </a:solidFill>
                <a:latin typeface="Inter Medium"/>
                <a:ea typeface="Inter Medium"/>
                <a:cs typeface="Inter Medium"/>
                <a:sym typeface="Inter Medium"/>
              </a:rPr>
              <a:t>Angela is a 38 year old mother of three kids with a full-time career</a:t>
            </a:r>
            <a:endParaRPr b="0" i="0" sz="1300" u="none" cap="none" strike="noStrik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b="0" l="6185" r="59297" t="10458"/>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